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0" r:id="rId5"/>
    <p:sldId id="416" r:id="rId6"/>
    <p:sldId id="424" r:id="rId7"/>
    <p:sldId id="419" r:id="rId8"/>
    <p:sldId id="420" r:id="rId9"/>
    <p:sldId id="417" r:id="rId10"/>
    <p:sldId id="421" r:id="rId11"/>
    <p:sldId id="427" r:id="rId12"/>
    <p:sldId id="429" r:id="rId13"/>
    <p:sldId id="406" r:id="rId14"/>
    <p:sldId id="4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blo Vieira" initials="PV" lastIdx="38" clrIdx="0">
    <p:extLst>
      <p:ext uri="{19B8F6BF-5375-455C-9EA6-DF929625EA0E}">
        <p15:presenceInfo xmlns:p15="http://schemas.microsoft.com/office/powerpoint/2012/main" userId="S-1-5-21-1186890595-458875499-3996988958-8643" providerId="AD"/>
      </p:ext>
    </p:extLst>
  </p:cmAuthor>
  <p:cmAuthor id="2" name="Andrea Risotto" initials="AR" lastIdx="4" clrIdx="1">
    <p:extLst>
      <p:ext uri="{19B8F6BF-5375-455C-9EA6-DF929625EA0E}">
        <p15:presenceInfo xmlns:p15="http://schemas.microsoft.com/office/powerpoint/2012/main" userId="S-1-5-21-1186890595-458875499-3996988958-8686" providerId="AD"/>
      </p:ext>
    </p:extLst>
  </p:cmAuthor>
  <p:cmAuthor id="3" name="Julia Grahl" initials="JG" lastIdx="1" clrIdx="2">
    <p:extLst>
      <p:ext uri="{19B8F6BF-5375-455C-9EA6-DF929625EA0E}">
        <p15:presenceInfo xmlns:p15="http://schemas.microsoft.com/office/powerpoint/2012/main" userId="S::juliagrahl@ndcpartnership.org::53e37c81-df34-43e1-968c-7fe845cc169f" providerId="AD"/>
      </p:ext>
    </p:extLst>
  </p:cmAuthor>
  <p:cmAuthor id="4" name="Taylor Robb-McCord" initials="TR" lastIdx="5" clrIdx="3">
    <p:extLst>
      <p:ext uri="{19B8F6BF-5375-455C-9EA6-DF929625EA0E}">
        <p15:presenceInfo xmlns:p15="http://schemas.microsoft.com/office/powerpoint/2012/main" userId="Taylor Robb-McCord" providerId="None"/>
      </p:ext>
    </p:extLst>
  </p:cmAuthor>
  <p:cmAuthor id="5" name="Michelle Pena Nelz" initials="MPN" lastIdx="1" clrIdx="4">
    <p:extLst>
      <p:ext uri="{19B8F6BF-5375-455C-9EA6-DF929625EA0E}">
        <p15:presenceInfo xmlns:p15="http://schemas.microsoft.com/office/powerpoint/2012/main" userId="S-1-12-1-794419914-1217320106-3862447803-1960523470" providerId="AD"/>
      </p:ext>
    </p:extLst>
  </p:cmAuthor>
  <p:cmAuthor id="6" name="Romeo Bertolini-ndcpartnership" initials="RB" lastIdx="3" clrIdx="5">
    <p:extLst>
      <p:ext uri="{19B8F6BF-5375-455C-9EA6-DF929625EA0E}">
        <p15:presenceInfo xmlns:p15="http://schemas.microsoft.com/office/powerpoint/2012/main" userId="Romeo Bertolini-ndcpartnershi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7"/>
    <a:srgbClr val="132763"/>
    <a:srgbClr val="008337"/>
    <a:srgbClr val="AB2713"/>
    <a:srgbClr val="F9AA00"/>
    <a:srgbClr val="152864"/>
    <a:srgbClr val="0092CD"/>
    <a:srgbClr val="FF2864"/>
    <a:srgbClr val="1A3078"/>
    <a:srgbClr val="DED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67497" autoAdjust="0"/>
  </p:normalViewPr>
  <p:slideViewPr>
    <p:cSldViewPr snapToGrid="0">
      <p:cViewPr varScale="1">
        <p:scale>
          <a:sx n="54" d="100"/>
          <a:sy n="54" d="100"/>
        </p:scale>
        <p:origin x="39" y="30"/>
      </p:cViewPr>
      <p:guideLst/>
    </p:cSldViewPr>
  </p:slideViewPr>
  <p:outlineViewPr>
    <p:cViewPr>
      <p:scale>
        <a:sx n="33" d="100"/>
        <a:sy n="33" d="100"/>
      </p:scale>
      <p:origin x="0" y="-76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4C3262-E06A-4214-8E62-229DD0F9DB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24FA6-B237-4EC4-A50D-5096D94321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8FD4F-3939-4EB0-B0B3-ECF27D60B3A1}" type="datetimeFigureOut">
              <a:rPr lang="en-GB" smtClean="0">
                <a:latin typeface="Arial" panose="020B0604020202020204" pitchFamily="34" charset="0"/>
              </a:rPr>
              <a:pPr/>
              <a:t>02/07/2019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4DAF0-47DF-497A-8F05-F02FB298B3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A7685-0C9E-4571-844B-6F7E28027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88C7F-B2A3-4D79-BBA2-1FBAC07AE6A7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31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DD0FA42-0099-46F5-9646-B3CC31CAF1CC}" type="datetimeFigureOut">
              <a:rPr lang="en-US" smtClean="0"/>
              <a:pPr/>
              <a:t>7/2/2019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289E6A9-542B-46CB-8367-B0795954AE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9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260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0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6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2">
              <a:buFont typeface="Arial" panose="020B0604020202020204" pitchFamily="34" charset="0"/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8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cap="none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5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2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9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48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cap="non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9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4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89E6A9-542B-46CB-8367-B0795954AE9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6B32F-7360-4404-AE85-909BB6CE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6523" y="1031456"/>
            <a:ext cx="1984714" cy="1211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5A6A66-FAE7-4034-9D9C-9E5696A58FF0}"/>
              </a:ext>
            </a:extLst>
          </p:cNvPr>
          <p:cNvSpPr/>
          <p:nvPr userDrawn="1"/>
        </p:nvSpPr>
        <p:spPr>
          <a:xfrm>
            <a:off x="370763" y="1514476"/>
            <a:ext cx="11450474" cy="49625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514476"/>
            <a:ext cx="10728325" cy="1195586"/>
          </a:xfrm>
        </p:spPr>
        <p:txBody>
          <a:bodyPr anchor="b"/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197C8-5C4E-4D86-8862-1CB2524F1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2775600"/>
            <a:ext cx="1072832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FD67D-4C64-4B32-98DC-097EF5EA38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A56B2-D1DD-47A1-8577-492840EAD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8" y="5724000"/>
            <a:ext cx="3859212" cy="753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071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43B2A9-1AB4-4D6D-A25C-6B37A1F8A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67481" y="4180562"/>
            <a:ext cx="3953043" cy="1777325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8126"/>
            <a:ext cx="7173564" cy="44497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42303D-3DBF-4386-946E-80D2A93E4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857251"/>
            <a:ext cx="7173563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53121B-C4C3-463B-8ECB-EB64A69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31983"/>
            <a:ext cx="7507480" cy="5681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01785-2CF3-452D-9AA9-6642081211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2B45C8-0B5F-4FCB-A124-20D9A8324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E273BD7-D2AB-4795-B2D9-DFF91D8F39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67481" y="2256273"/>
            <a:ext cx="3953043" cy="1777325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6A4B3D4-4C89-48EC-B416-AFAE9868C7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67481" y="331983"/>
            <a:ext cx="3953043" cy="1777325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8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ull He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43B2A9-1AB4-4D6D-A25C-6B37A1F8A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463" y="331983"/>
            <a:ext cx="5580062" cy="5625905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8126"/>
            <a:ext cx="5580000" cy="44497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42303D-3DBF-4386-946E-80D2A93E4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857251"/>
            <a:ext cx="5580000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53121B-C4C3-463B-8ECB-EB64A69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1983"/>
            <a:ext cx="5880463" cy="568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01785-2CF3-452D-9AA9-6642081211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2B45C8-0B5F-4FCB-A124-20D9A8324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471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43B2A9-1AB4-4D6D-A25C-6B37A1F8A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463" y="1508126"/>
            <a:ext cx="5580062" cy="4449762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508126"/>
            <a:ext cx="5580000" cy="4449765"/>
          </a:xfrm>
        </p:spPr>
        <p:txBody>
          <a:bodyPr/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  <a:lvl2pPr marL="0" indent="0">
              <a:spcBef>
                <a:spcPts val="2400"/>
              </a:spcBef>
              <a:buNone/>
              <a:defRPr sz="1400" b="0"/>
            </a:lvl2pPr>
            <a:lvl3pPr marL="179388" indent="-179388">
              <a:defRPr sz="1400"/>
            </a:lvl3pPr>
            <a:lvl4pPr marL="393700" indent="-184150">
              <a:defRPr sz="1200"/>
            </a:lvl4pPr>
            <a:lvl5pPr marL="585788" indent="-179388"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53121B-C4C3-463B-8ECB-EB64A6987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01785-2CF3-452D-9AA9-6642081211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2B45C8-0B5F-4FCB-A124-20D9A8324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3947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8125"/>
            <a:ext cx="3597275" cy="44497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0D8A2F-4CCF-437D-91B0-BF0FB8168D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01720" y="1508125"/>
            <a:ext cx="3597275" cy="44497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3C45D0-7133-41A5-BABF-9886A443F7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23249" y="1508125"/>
            <a:ext cx="3597275" cy="44497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B2C3AE1-40D1-4A9A-868B-55EBBCF1B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8E12F-9CC5-493B-BECC-2A50E8FE05F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DB42C-FB0C-4409-94FD-A7B2ECDBB4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291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8C8B1D-D843-4B7B-ACC0-D8DB74F26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1508126"/>
            <a:ext cx="11449762" cy="4449762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9683F5D-E78B-47FE-BC92-C5A38BC4B6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9C7B6-7E0B-49CC-80C4-BFB37B52A6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0ABAF-743A-400C-BE84-E7FFB8DE4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647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8C8B1D-D843-4B7B-ACC0-D8DB74F260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000" y="331200"/>
            <a:ext cx="11449762" cy="5781600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69C7B6-7E0B-49CC-80C4-BFB37B52A6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0ABAF-743A-400C-BE84-E7FFB8DE436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8356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39BFD-D9B5-4775-AAFA-69C88689D4B6}"/>
              </a:ext>
            </a:extLst>
          </p:cNvPr>
          <p:cNvSpPr/>
          <p:nvPr userDrawn="1"/>
        </p:nvSpPr>
        <p:spPr>
          <a:xfrm>
            <a:off x="360000" y="331982"/>
            <a:ext cx="11460525" cy="5780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2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F79A71-DE9B-4DE8-8BB5-0D2F3876D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607C7A-23B6-44E0-B7CA-D374F0BB4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7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39BFD-D9B5-4775-AAFA-69C88689D4B6}"/>
              </a:ext>
            </a:extLst>
          </p:cNvPr>
          <p:cNvSpPr/>
          <p:nvPr userDrawn="1"/>
        </p:nvSpPr>
        <p:spPr>
          <a:xfrm>
            <a:off x="360000" y="331982"/>
            <a:ext cx="11460525" cy="57802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2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F79A71-DE9B-4DE8-8BB5-0D2F3876D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607C7A-23B6-44E0-B7CA-D374F0BB4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4373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39BFD-D9B5-4775-AAFA-69C88689D4B6}"/>
              </a:ext>
            </a:extLst>
          </p:cNvPr>
          <p:cNvSpPr/>
          <p:nvPr userDrawn="1"/>
        </p:nvSpPr>
        <p:spPr>
          <a:xfrm>
            <a:off x="360000" y="331982"/>
            <a:ext cx="11460524" cy="5780231"/>
          </a:xfrm>
          <a:prstGeom prst="rect">
            <a:avLst/>
          </a:prstGeom>
          <a:solidFill>
            <a:srgbClr val="009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2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F79A71-DE9B-4DE8-8BB5-0D2F3876D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607C7A-23B6-44E0-B7CA-D374F0BB4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5211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2339BFD-D9B5-4775-AAFA-69C88689D4B6}"/>
              </a:ext>
            </a:extLst>
          </p:cNvPr>
          <p:cNvSpPr/>
          <p:nvPr userDrawn="1"/>
        </p:nvSpPr>
        <p:spPr>
          <a:xfrm>
            <a:off x="362194" y="331982"/>
            <a:ext cx="11458331" cy="57802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23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F79A71-DE9B-4DE8-8BB5-0D2F3876D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607C7A-23B6-44E0-B7CA-D374F0BB4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95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B5A6A66-FAE7-4034-9D9C-9E5696A58FF0}"/>
              </a:ext>
            </a:extLst>
          </p:cNvPr>
          <p:cNvSpPr/>
          <p:nvPr userDrawn="1"/>
        </p:nvSpPr>
        <p:spPr>
          <a:xfrm>
            <a:off x="370763" y="1514476"/>
            <a:ext cx="11450474" cy="49625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514476"/>
            <a:ext cx="10728325" cy="1195586"/>
          </a:xfrm>
        </p:spPr>
        <p:txBody>
          <a:bodyPr anchor="b"/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197C8-5C4E-4D86-8862-1CB2524F1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2775600"/>
            <a:ext cx="1072832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FD67D-4C64-4B32-98DC-097EF5EA3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A56B2-D1DD-47A1-8577-492840EAD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1838" y="5724000"/>
            <a:ext cx="3859212" cy="753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51E9F-3490-4BFD-B136-14F627754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6523" y="1031456"/>
            <a:ext cx="1984714" cy="1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60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F8AF79-6CE9-4402-9C64-099428BA1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31200"/>
            <a:ext cx="11461750" cy="5781600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3BCF-7B41-41E2-AED3-21C6B38CD2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FCE7E-ED29-42D5-86B7-02409AC32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9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3F8AF79-6CE9-4402-9C64-099428BA1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775" y="331200"/>
            <a:ext cx="11461750" cy="5781600"/>
          </a:xfrm>
          <a:solidFill>
            <a:schemeClr val="bg1">
              <a:lumMod val="95000"/>
            </a:schemeClr>
          </a:solidFill>
        </p:spPr>
        <p:txBody>
          <a:bodyPr lIns="72000" tIns="72000"/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97DBF-5499-475C-AA06-12396E2F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94000"/>
            <a:ext cx="9972000" cy="454402"/>
          </a:xfrm>
        </p:spPr>
        <p:txBody>
          <a:bodyPr anchor="t" anchorCtr="0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7954C-19E4-4C0A-9192-C0F28CA630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1083600"/>
            <a:ext cx="9972000" cy="1377177"/>
          </a:xfrm>
        </p:spPr>
        <p:txBody>
          <a:bodyPr anchor="t" anchorCtr="0"/>
          <a:lstStyle>
            <a:lvl1pPr marL="0" indent="0"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58801A-444A-4628-922E-145D90375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93BCF-7B41-41E2-AED3-21C6B38CD2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FCE7E-ED29-42D5-86B7-02409AC325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8430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A504-1182-4D16-A0D7-3E791816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DF907-4CF3-44F8-BB9C-43E49F9AAC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7A7CA-F83E-4895-B0ED-4AFB77F94A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30668DF-2576-4B79-AAD3-089657078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262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F0E089-AB96-4B57-BB4C-2D053CF85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9BA4D4-B9AD-4246-BE77-06CEB24E1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8994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ep in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5" y="1516590"/>
            <a:ext cx="10728325" cy="1363662"/>
          </a:xfrm>
        </p:spPr>
        <p:txBody>
          <a:bodyPr anchor="t" anchorCtr="0"/>
          <a:lstStyle>
            <a:lvl1pPr algn="l">
              <a:defRPr sz="32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21316B-C658-4CDB-995A-81747D0B2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B2FF32-5B4E-4009-8248-6101EAD68BE7}"/>
              </a:ext>
            </a:extLst>
          </p:cNvPr>
          <p:cNvGrpSpPr/>
          <p:nvPr userDrawn="1"/>
        </p:nvGrpSpPr>
        <p:grpSpPr>
          <a:xfrm>
            <a:off x="370763" y="3977749"/>
            <a:ext cx="11093528" cy="1864728"/>
            <a:chOff x="358775" y="3153661"/>
            <a:chExt cx="11093528" cy="1864728"/>
          </a:xfrm>
        </p:grpSpPr>
        <p:sp>
          <p:nvSpPr>
            <p:cNvPr id="21" name="Text Placeholder 6">
              <a:extLst>
                <a:ext uri="{FF2B5EF4-FFF2-40B4-BE49-F238E27FC236}">
                  <a16:creationId xmlns:a16="http://schemas.microsoft.com/office/drawing/2014/main" id="{4BA94758-78DD-4B79-A6B3-2279E638CC7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99934" y="3293156"/>
              <a:ext cx="4464886" cy="5436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1688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365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dirty="0">
                  <a:solidFill>
                    <a:srgbClr val="152864"/>
                  </a:solidFill>
                </a:rPr>
                <a:t>@</a:t>
              </a:r>
              <a:r>
                <a:rPr lang="en-GB" dirty="0" err="1">
                  <a:solidFill>
                    <a:srgbClr val="152864"/>
                  </a:solidFill>
                </a:rPr>
                <a:t>ndcpartnership</a:t>
              </a:r>
              <a:endParaRPr lang="en-GB" dirty="0">
                <a:solidFill>
                  <a:srgbClr val="152864"/>
                </a:solidFill>
              </a:endParaRPr>
            </a:p>
            <a:p>
              <a:r>
                <a:rPr lang="en-GB" dirty="0">
                  <a:solidFill>
                    <a:srgbClr val="152864"/>
                  </a:solidFill>
                </a:rPr>
                <a:t> </a:t>
              </a:r>
            </a:p>
          </p:txBody>
        </p:sp>
        <p:sp>
          <p:nvSpPr>
            <p:cNvPr id="22" name="Text Placeholder 6">
              <a:extLst>
                <a:ext uri="{FF2B5EF4-FFF2-40B4-BE49-F238E27FC236}">
                  <a16:creationId xmlns:a16="http://schemas.microsoft.com/office/drawing/2014/main" id="{6B5F4CE7-3807-4AF0-AF36-BAFA863ED1F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199934" y="4474768"/>
              <a:ext cx="4464886" cy="5436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1688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365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err="1">
                  <a:solidFill>
                    <a:srgbClr val="152864"/>
                  </a:solidFill>
                </a:rPr>
                <a:t>linkedin.com</a:t>
              </a:r>
              <a:r>
                <a:rPr lang="en-GB" dirty="0">
                  <a:solidFill>
                    <a:srgbClr val="152864"/>
                  </a:solidFill>
                </a:rPr>
                <a:t>/company/</a:t>
              </a:r>
              <a:r>
                <a:rPr lang="en-GB" dirty="0" err="1">
                  <a:solidFill>
                    <a:srgbClr val="152864"/>
                  </a:solidFill>
                </a:rPr>
                <a:t>ndcpartnership</a:t>
              </a:r>
              <a:r>
                <a:rPr lang="en-GB" dirty="0">
                  <a:solidFill>
                    <a:srgbClr val="152864"/>
                  </a:solidFill>
                </a:rPr>
                <a:t> </a:t>
              </a:r>
            </a:p>
          </p:txBody>
        </p:sp>
        <p:sp>
          <p:nvSpPr>
            <p:cNvPr id="23" name="Text Placeholder 6">
              <a:extLst>
                <a:ext uri="{FF2B5EF4-FFF2-40B4-BE49-F238E27FC236}">
                  <a16:creationId xmlns:a16="http://schemas.microsoft.com/office/drawing/2014/main" id="{520C7218-A06E-4E16-8728-ABA9071AABD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98568" y="3292738"/>
              <a:ext cx="4204117" cy="5436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1688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365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 err="1">
                  <a:solidFill>
                    <a:srgbClr val="152864"/>
                  </a:solidFill>
                </a:rPr>
                <a:t>facebook.com</a:t>
              </a:r>
              <a:r>
                <a:rPr lang="en-GB" dirty="0">
                  <a:solidFill>
                    <a:srgbClr val="152864"/>
                  </a:solidFill>
                </a:rPr>
                <a:t>/</a:t>
              </a:r>
              <a:r>
                <a:rPr lang="en-GB" dirty="0" err="1">
                  <a:solidFill>
                    <a:srgbClr val="152864"/>
                  </a:solidFill>
                </a:rPr>
                <a:t>ndcpartnership</a:t>
              </a:r>
              <a:endParaRPr lang="en-GB" dirty="0">
                <a:solidFill>
                  <a:srgbClr val="152864"/>
                </a:solidFill>
              </a:endParaRPr>
            </a:p>
          </p:txBody>
        </p:sp>
        <p:sp>
          <p:nvSpPr>
            <p:cNvPr id="24" name="Text Placeholder 6">
              <a:extLst>
                <a:ext uri="{FF2B5EF4-FFF2-40B4-BE49-F238E27FC236}">
                  <a16:creationId xmlns:a16="http://schemas.microsoft.com/office/drawing/2014/main" id="{514BC2DB-01E3-4CA6-8CA8-A62E8FE5FA7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987417" y="4474768"/>
              <a:ext cx="4464886" cy="543621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20700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1688" indent="-247650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36538" algn="l" defTabSz="914400" rtl="0" eaLnBrk="1" latinLnBrk="0" hangingPunct="1">
                <a:lnSpc>
                  <a:spcPct val="100000"/>
                </a:lnSpc>
                <a:spcBef>
                  <a:spcPts val="3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solidFill>
                    <a:srgbClr val="152864"/>
                  </a:solidFill>
                </a:rPr>
                <a:t>@</a:t>
              </a:r>
              <a:r>
                <a:rPr lang="en-GB" dirty="0" err="1">
                  <a:solidFill>
                    <a:srgbClr val="152864"/>
                  </a:solidFill>
                </a:rPr>
                <a:t>ndcpartnership</a:t>
              </a:r>
              <a:endParaRPr lang="en-GB" dirty="0">
                <a:solidFill>
                  <a:srgbClr val="152864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9FFAA3D-2E09-482D-9529-C0CCE37254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240463" y="3153661"/>
              <a:ext cx="522752" cy="57745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D66C92-FF6C-4AAD-A479-903622852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40463" y="4367291"/>
              <a:ext cx="522752" cy="5440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66560FE-11E6-4A1F-8166-8F1B6D801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67740" y="4366678"/>
              <a:ext cx="568342" cy="58049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EAE3839-16B2-4B81-8E4C-52C3C972D4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58775" y="3188745"/>
              <a:ext cx="613931" cy="498439"/>
            </a:xfrm>
            <a:prstGeom prst="rect">
              <a:avLst/>
            </a:prstGeom>
          </p:spPr>
        </p:pic>
      </p:grp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F644B1-763A-4EF3-A7F5-4AED888A206D}"/>
              </a:ext>
            </a:extLst>
          </p:cNvPr>
          <p:cNvSpPr txBox="1">
            <a:spLocks/>
          </p:cNvSpPr>
          <p:nvPr userDrawn="1"/>
        </p:nvSpPr>
        <p:spPr>
          <a:xfrm>
            <a:off x="1211922" y="2982817"/>
            <a:ext cx="4464886" cy="5436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>
                <a:solidFill>
                  <a:srgbClr val="152864"/>
                </a:solidFill>
              </a:rPr>
              <a:t>www.ndcpartnership.org</a:t>
            </a:r>
          </a:p>
          <a:p>
            <a:r>
              <a:rPr lang="en-GB" dirty="0">
                <a:solidFill>
                  <a:srgbClr val="152864"/>
                </a:solidFill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EC739B-6E5C-4E33-9FCB-594A63F19A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235" y="2880252"/>
            <a:ext cx="577459" cy="5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1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1516590"/>
            <a:ext cx="10728325" cy="1363662"/>
          </a:xfrm>
        </p:spPr>
        <p:txBody>
          <a:bodyPr anchor="t" anchorCtr="0"/>
          <a:lstStyle>
            <a:lvl1pPr algn="l">
              <a:defRPr sz="3200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21316B-C658-4CDB-995A-81747D0B2F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8590C8-962B-430D-8AC8-73060D3D7C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8775" y="5712531"/>
            <a:ext cx="5592763" cy="1145469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accent5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8551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195FED-D71F-4AAC-8DC8-291D4B926E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0763" y="1514476"/>
            <a:ext cx="11448000" cy="4968000"/>
          </a:xfrm>
          <a:solidFill>
            <a:schemeClr val="bg1">
              <a:lumMod val="95000"/>
            </a:schemeClr>
          </a:solidFill>
        </p:spPr>
        <p:txBody>
          <a:bodyPr lIns="72000" tIns="72000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510140"/>
            <a:ext cx="10728325" cy="1199921"/>
          </a:xfrm>
        </p:spPr>
        <p:txBody>
          <a:bodyPr anchor="b"/>
          <a:lstStyle>
            <a:lvl1pPr algn="l">
              <a:defRPr sz="3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197C8-5C4E-4D86-8862-1CB2524F1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2775600"/>
            <a:ext cx="5219701" cy="2590615"/>
          </a:xfrm>
        </p:spPr>
        <p:txBody>
          <a:bodyPr>
            <a:normAutofit/>
          </a:bodyPr>
          <a:lstStyle>
            <a:lvl1pPr marL="0" indent="0" algn="l">
              <a:buNone/>
              <a:defRPr sz="28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FD67D-4C64-4B32-98DC-097EF5EA3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A56B2-D1DD-47A1-8577-492840EAD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800" y="5723704"/>
            <a:ext cx="3859212" cy="757683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A222B-8183-44DA-BF86-BD700E8BE6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6523" y="1031456"/>
            <a:ext cx="1984714" cy="1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2195FED-D71F-4AAC-8DC8-291D4B926E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0763" y="1514476"/>
            <a:ext cx="11448000" cy="4968000"/>
          </a:xfrm>
          <a:noFill/>
        </p:spPr>
        <p:txBody>
          <a:bodyPr lIns="72000" tIns="72000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4B6095-CB0A-4040-83BE-315684D74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510093"/>
            <a:ext cx="10728325" cy="1200018"/>
          </a:xfrm>
        </p:spPr>
        <p:txBody>
          <a:bodyPr anchor="b" anchorCtr="0"/>
          <a:lstStyle>
            <a:lvl1pPr algn="l">
              <a:defRPr sz="3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197C8-5C4E-4D86-8862-1CB2524F19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7" y="2775648"/>
            <a:ext cx="5219701" cy="2590911"/>
          </a:xfrm>
        </p:spPr>
        <p:txBody>
          <a:bodyPr>
            <a:normAutofit/>
          </a:bodyPr>
          <a:lstStyle>
            <a:lvl1pPr marL="0" indent="0" algn="l">
              <a:buNone/>
              <a:defRPr sz="2200" b="1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8FD67D-4C64-4B32-98DC-097EF5EA3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63" y="376613"/>
            <a:ext cx="1836655" cy="776039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0A56B2-D1DD-47A1-8577-492840EAD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800" y="5724000"/>
            <a:ext cx="3859212" cy="757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14B1A-FE91-4AD0-B955-C9A07EA43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6523" y="1031456"/>
            <a:ext cx="1984714" cy="1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9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7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66A0A-B376-4993-94CA-E223626CF8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63B3C-5005-400B-9BDB-5010EEB9BD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357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0D2673-B688-4F07-942B-B7D0B6AD92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66A0A-B376-4993-94CA-E223626CF8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63B3C-5005-400B-9BDB-5010EEB9BD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60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9C3D1-93A5-463D-86AC-7C407A59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8126"/>
            <a:ext cx="5580000" cy="44497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0D8A2F-4CCF-437D-91B0-BF0FB8168D9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0463" y="1508125"/>
            <a:ext cx="5580062" cy="44497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DD814FF-F410-42F4-8871-C6AB35CA2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066B2-66B8-479F-9A00-31F3240596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3B361-E4B9-4375-A358-1680D6BDD8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820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43B2A9-1AB4-4D6D-A25C-6B37A1F8A2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0463" y="1508126"/>
            <a:ext cx="5580062" cy="4449762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08126"/>
            <a:ext cx="5580000" cy="44497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42303D-3DBF-4386-946E-80D2A93E4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57251"/>
            <a:ext cx="11468059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53121B-C4C3-463B-8ECB-EB64A69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1983"/>
            <a:ext cx="11449762" cy="5681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01785-2CF3-452D-9AA9-6642081211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2B45C8-0B5F-4FCB-A124-20D9A8324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2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6A4B3D4-4C89-48EC-B416-AFAE9868C7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40915" y="331983"/>
            <a:ext cx="5279609" cy="2672076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7B974389-1F8E-413D-A29B-D17ABC1639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0915" y="3288987"/>
            <a:ext cx="5279609" cy="2672076"/>
          </a:xfrm>
          <a:noFill/>
        </p:spPr>
        <p:txBody>
          <a:bodyPr lIns="72000" tIns="72000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4AAA-C993-460F-8765-4E04026AF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508126"/>
            <a:ext cx="5591538" cy="44497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342303D-3DBF-4386-946E-80D2A93E4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1" y="857251"/>
            <a:ext cx="6180913" cy="650875"/>
          </a:xfrm>
        </p:spPr>
        <p:txBody>
          <a:bodyPr>
            <a:noAutofit/>
          </a:bodyPr>
          <a:lstStyle>
            <a:lvl1pPr>
              <a:defRPr sz="2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D53121B-C4C3-463B-8ECB-EB64A698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31983"/>
            <a:ext cx="6180914" cy="568125"/>
          </a:xfrm>
        </p:spPr>
        <p:txBody>
          <a:bodyPr/>
          <a:lstStyle/>
          <a:p>
            <a:r>
              <a:rPr lang="en-US" dirty="0"/>
              <a:t>Click to edit Master title 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2501785-2CF3-452D-9AA9-6642081211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B2B45C8-0B5F-4FCB-A124-20D9A8324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326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38163A-0653-4AAA-B4BC-1339E2B6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1983"/>
            <a:ext cx="11449762" cy="568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3C02-3CF0-470C-99F5-C10B578D2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508126"/>
            <a:ext cx="11460525" cy="44497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2C7A4-07F1-4260-A8F9-E02D2AD64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93895" y="6292055"/>
            <a:ext cx="48266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Overview of the NDC Partnership   |   April 2019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351F-9F91-4F6D-A6C7-4D641AC0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7166" y="6292055"/>
            <a:ext cx="3976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DAD2AC20-ABE8-441F-92B6-B5E72D66AA5C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FC8E8-6902-4E95-BB37-D9FA2C5D735D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370763" y="6265655"/>
            <a:ext cx="1029126" cy="43483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416792-FCF3-4292-8698-96AF46106A30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3145"/>
            <a:ext cx="1146175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90" r:id="rId5"/>
    <p:sldLayoutId id="2147483650" r:id="rId6"/>
    <p:sldLayoutId id="2147483663" r:id="rId7"/>
    <p:sldLayoutId id="2147483664" r:id="rId8"/>
    <p:sldLayoutId id="2147483689" r:id="rId9"/>
    <p:sldLayoutId id="2147483688" r:id="rId10"/>
    <p:sldLayoutId id="2147483687" r:id="rId11"/>
    <p:sldLayoutId id="2147483685" r:id="rId12"/>
    <p:sldLayoutId id="2147483665" r:id="rId13"/>
    <p:sldLayoutId id="2147483671" r:id="rId14"/>
    <p:sldLayoutId id="2147483684" r:id="rId15"/>
    <p:sldLayoutId id="2147483680" r:id="rId16"/>
    <p:sldLayoutId id="2147483681" r:id="rId17"/>
    <p:sldLayoutId id="2147483674" r:id="rId18"/>
    <p:sldLayoutId id="2147483682" r:id="rId19"/>
    <p:sldLayoutId id="2147483677" r:id="rId20"/>
    <p:sldLayoutId id="2147483683" r:id="rId21"/>
    <p:sldLayoutId id="2147483654" r:id="rId22"/>
    <p:sldLayoutId id="2147483655" r:id="rId23"/>
    <p:sldLayoutId id="2147483686" r:id="rId24"/>
    <p:sldLayoutId id="2147483679" r:id="rId2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20700" indent="-2476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2476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3653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49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pos="3931" userDrawn="1">
          <p15:clr>
            <a:srgbClr val="F26B43"/>
          </p15:clr>
        </p15:guide>
        <p15:guide id="5" orient="horz" pos="950" userDrawn="1">
          <p15:clr>
            <a:srgbClr val="F26B43"/>
          </p15:clr>
        </p15:guide>
        <p15:guide id="6" orient="horz" pos="37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dcpartnership.org/cae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3">
            <a:extLst>
              <a:ext uri="{FF2B5EF4-FFF2-40B4-BE49-F238E27FC236}">
                <a16:creationId xmlns:a16="http://schemas.microsoft.com/office/drawing/2014/main" id="{7CE7A0CC-0C48-41C6-AA7C-E53F295B9B2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71" r="71"/>
          <a:stretch>
            <a:fillRect/>
          </a:stretch>
        </p:blipFill>
        <p:spPr>
          <a:xfrm>
            <a:off x="370763" y="1514476"/>
            <a:ext cx="11448000" cy="4968000"/>
          </a:xfr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ABE838C-0EEA-4B71-B707-8D67F7A5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00" y="2419220"/>
            <a:ext cx="10728325" cy="1200018"/>
          </a:xfrm>
        </p:spPr>
        <p:txBody>
          <a:bodyPr/>
          <a:lstStyle/>
          <a:p>
            <a:r>
              <a:rPr lang="en-US" dirty="0" smtClean="0"/>
              <a:t>PAQUETE PARA LA ACCION CLIMATICA FORTALECIDA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</a:t>
            </a:r>
            <a:r>
              <a:rPr lang="en-US" dirty="0"/>
              <a:t>CAEP”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E6C6FC5-6876-400D-8A58-397A46956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0800" y="5724000"/>
            <a:ext cx="3859212" cy="757387"/>
          </a:xfrm>
        </p:spPr>
        <p:txBody>
          <a:bodyPr/>
          <a:lstStyle/>
          <a:p>
            <a:r>
              <a:rPr lang="en-US" dirty="0" smtClean="0"/>
              <a:t>JULIO </a:t>
            </a:r>
            <a:r>
              <a:rPr lang="en-US" dirty="0"/>
              <a:t>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6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D69DC28-7CE4-406D-8BCC-18E91A005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Gracias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1B043-B10A-4385-BB42-2B3DE5DA31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96164" y="3405014"/>
            <a:ext cx="6799671" cy="1145469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www.ndcpartnership.org/caep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9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5390FB7-AE64-F74E-A90D-3AF1166B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WEBINARS SOBRE REVISION DE NDC</a:t>
            </a:r>
            <a:endParaRPr lang="en-GB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D6894ABA-C128-0041-B33C-57DF094F1C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6" y="910086"/>
            <a:ext cx="11170012" cy="650875"/>
          </a:xfrm>
        </p:spPr>
        <p:txBody>
          <a:bodyPr/>
          <a:lstStyle/>
          <a:p>
            <a:r>
              <a:rPr lang="en-GB" dirty="0" err="1"/>
              <a:t>Objetivo</a:t>
            </a:r>
            <a:r>
              <a:rPr lang="en-GB" dirty="0"/>
              <a:t>: </a:t>
            </a:r>
            <a:r>
              <a:rPr lang="en-GB" dirty="0" err="1"/>
              <a:t>apoyar</a:t>
            </a:r>
            <a:r>
              <a:rPr lang="en-GB" dirty="0"/>
              <a:t> a los </a:t>
            </a:r>
            <a:r>
              <a:rPr lang="en-GB" dirty="0" err="1"/>
              <a:t>países</a:t>
            </a:r>
            <a:r>
              <a:rPr lang="en-GB" dirty="0"/>
              <a:t> de la </a:t>
            </a:r>
            <a:r>
              <a:rPr lang="en-GB" dirty="0" err="1"/>
              <a:t>región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revisión</a:t>
            </a:r>
            <a:r>
              <a:rPr lang="en-GB" dirty="0"/>
              <a:t> y el </a:t>
            </a:r>
            <a:r>
              <a:rPr lang="en-GB" dirty="0" err="1"/>
              <a:t>aumento</a:t>
            </a:r>
            <a:r>
              <a:rPr lang="en-GB" dirty="0"/>
              <a:t> de </a:t>
            </a:r>
            <a:r>
              <a:rPr lang="en-GB" dirty="0" err="1"/>
              <a:t>ambición</a:t>
            </a:r>
            <a:r>
              <a:rPr lang="en-GB" dirty="0"/>
              <a:t> de los NDCs </a:t>
            </a:r>
          </a:p>
          <a:p>
            <a:endParaRPr lang="en-GB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11C3840-F9AE-9E49-8B86-0FD476328D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Overview of the NDC Partnership   |   June 2019</a:t>
            </a:r>
            <a:endParaRPr lang="x-non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486E35-E2EF-4513-98C8-F92637E3689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902903" y="6290983"/>
            <a:ext cx="397669" cy="365125"/>
          </a:xfrm>
        </p:spPr>
        <p:txBody>
          <a:bodyPr/>
          <a:lstStyle/>
          <a:p>
            <a:fld id="{DAD2AC20-ABE8-441F-92B6-B5E72D66AA5C}" type="slidenum">
              <a:rPr lang="x-none" smtClean="0"/>
              <a:pPr/>
              <a:t>11</a:t>
            </a:fld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E17F3-45A1-4E42-A5AC-0D585012E0F1}"/>
              </a:ext>
            </a:extLst>
          </p:cNvPr>
          <p:cNvSpPr txBox="1"/>
          <p:nvPr/>
        </p:nvSpPr>
        <p:spPr>
          <a:xfrm>
            <a:off x="6651321" y="130270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s-419" sz="20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366AB8-3801-EA4F-812F-1CDA584FC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6" y="3486152"/>
            <a:ext cx="11460524" cy="2126293"/>
          </a:xfrm>
        </p:spPr>
        <p:txBody>
          <a:bodyPr vert="horz" lIns="0" tIns="0" rIns="0" bIns="0" rtlCol="0" anchor="t">
            <a:noAutofit/>
          </a:bodyPr>
          <a:lstStyle/>
          <a:p>
            <a:pPr lvl="1">
              <a:spcBef>
                <a:spcPts val="900"/>
              </a:spcBef>
            </a:pPr>
            <a:r>
              <a:rPr lang="en-GB" sz="2400" dirty="0" err="1"/>
              <a:t>Integrando</a:t>
            </a:r>
            <a:r>
              <a:rPr lang="en-GB" sz="2400" dirty="0"/>
              <a:t> </a:t>
            </a:r>
            <a:r>
              <a:rPr lang="en-GB" sz="2400" dirty="0" err="1"/>
              <a:t>metas</a:t>
            </a:r>
            <a:r>
              <a:rPr lang="en-GB" sz="2400" dirty="0"/>
              <a:t> de </a:t>
            </a:r>
            <a:r>
              <a:rPr lang="en-GB" sz="2400" dirty="0" err="1"/>
              <a:t>adaptación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los NDCs</a:t>
            </a:r>
          </a:p>
          <a:p>
            <a:pPr lvl="1">
              <a:spcBef>
                <a:spcPts val="900"/>
              </a:spcBef>
            </a:pPr>
            <a:r>
              <a:rPr lang="en-GB" sz="2400" dirty="0" err="1"/>
              <a:t>Medición</a:t>
            </a:r>
            <a:r>
              <a:rPr lang="en-GB" sz="2400" dirty="0"/>
              <a:t>, </a:t>
            </a:r>
            <a:r>
              <a:rPr lang="en-GB" sz="2400" dirty="0" err="1"/>
              <a:t>reporte</a:t>
            </a:r>
            <a:r>
              <a:rPr lang="en-GB" sz="2400" dirty="0"/>
              <a:t> y </a:t>
            </a:r>
            <a:r>
              <a:rPr lang="en-GB" sz="2400" dirty="0" err="1"/>
              <a:t>verificación</a:t>
            </a:r>
            <a:r>
              <a:rPr lang="en-GB" sz="2400" dirty="0"/>
              <a:t>: </a:t>
            </a:r>
            <a:r>
              <a:rPr lang="en-GB" sz="2400" dirty="0" err="1"/>
              <a:t>mejorando</a:t>
            </a:r>
            <a:r>
              <a:rPr lang="en-GB" sz="2400" dirty="0"/>
              <a:t> los </a:t>
            </a:r>
            <a:r>
              <a:rPr lang="en-GB" sz="2400" dirty="0" err="1"/>
              <a:t>procesos</a:t>
            </a:r>
            <a:r>
              <a:rPr lang="en-GB" sz="2400" dirty="0"/>
              <a:t> de </a:t>
            </a:r>
            <a:r>
              <a:rPr lang="en-GB" sz="2400" dirty="0" err="1"/>
              <a:t>medición</a:t>
            </a:r>
            <a:r>
              <a:rPr lang="en-GB" sz="2400" dirty="0"/>
              <a:t> de GEI</a:t>
            </a:r>
            <a:endParaRPr lang="en-GB" sz="2400" dirty="0">
              <a:cs typeface="Arial"/>
            </a:endParaRPr>
          </a:p>
          <a:p>
            <a:pPr lvl="1">
              <a:spcBef>
                <a:spcPts val="900"/>
              </a:spcBef>
            </a:pPr>
            <a:r>
              <a:rPr lang="en-GB" sz="2400" dirty="0"/>
              <a:t>La </a:t>
            </a:r>
            <a:r>
              <a:rPr lang="en-GB" sz="2400" dirty="0" err="1"/>
              <a:t>contribución</a:t>
            </a:r>
            <a:r>
              <a:rPr lang="en-GB" sz="2400" dirty="0"/>
              <a:t> de los </a:t>
            </a:r>
            <a:r>
              <a:rPr lang="en-GB" sz="2400" dirty="0" err="1"/>
              <a:t>actores</a:t>
            </a:r>
            <a:r>
              <a:rPr lang="en-GB" sz="2400" dirty="0"/>
              <a:t> </a:t>
            </a:r>
            <a:r>
              <a:rPr lang="en-GB" sz="2400" dirty="0" err="1"/>
              <a:t>subnacionales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el </a:t>
            </a:r>
            <a:r>
              <a:rPr lang="en-GB" sz="2400" dirty="0" err="1"/>
              <a:t>aumento</a:t>
            </a:r>
            <a:r>
              <a:rPr lang="en-GB" sz="2400" dirty="0"/>
              <a:t> de </a:t>
            </a:r>
            <a:r>
              <a:rPr lang="en-GB" sz="2400" dirty="0" err="1"/>
              <a:t>ambición</a:t>
            </a:r>
            <a:r>
              <a:rPr lang="en-GB" sz="2400" dirty="0"/>
              <a:t> de las NDCs</a:t>
            </a:r>
            <a:endParaRPr lang="en-GB" sz="2400" dirty="0">
              <a:cs typeface="Arial"/>
            </a:endParaRPr>
          </a:p>
          <a:p>
            <a:pPr lvl="1">
              <a:spcBef>
                <a:spcPts val="900"/>
              </a:spcBef>
            </a:pPr>
            <a:r>
              <a:rPr lang="en-GB" sz="2400" dirty="0">
                <a:cs typeface="Arial"/>
              </a:rPr>
              <a:t>La </a:t>
            </a:r>
            <a:r>
              <a:rPr lang="en-GB" sz="2400" dirty="0" err="1">
                <a:cs typeface="Arial"/>
              </a:rPr>
              <a:t>equidad</a:t>
            </a:r>
            <a:r>
              <a:rPr lang="en-GB" sz="2400" dirty="0">
                <a:cs typeface="Arial"/>
              </a:rPr>
              <a:t> de </a:t>
            </a:r>
            <a:r>
              <a:rPr lang="en-GB" sz="2400" dirty="0" err="1">
                <a:cs typeface="Arial"/>
              </a:rPr>
              <a:t>género</a:t>
            </a:r>
            <a:r>
              <a:rPr lang="en-GB" sz="2400" dirty="0">
                <a:cs typeface="Arial"/>
              </a:rPr>
              <a:t> </a:t>
            </a:r>
            <a:r>
              <a:rPr lang="en-GB" sz="2400" dirty="0" err="1">
                <a:cs typeface="Arial"/>
              </a:rPr>
              <a:t>en</a:t>
            </a:r>
            <a:r>
              <a:rPr lang="en-GB" sz="2400" dirty="0">
                <a:cs typeface="Arial"/>
              </a:rPr>
              <a:t> el context de la </a:t>
            </a:r>
            <a:r>
              <a:rPr lang="en-GB" sz="2400" dirty="0" err="1">
                <a:cs typeface="Arial"/>
              </a:rPr>
              <a:t>revisión</a:t>
            </a:r>
            <a:r>
              <a:rPr lang="en-GB" sz="2400" dirty="0">
                <a:cs typeface="Arial"/>
              </a:rPr>
              <a:t> de las NDCs</a:t>
            </a:r>
          </a:p>
          <a:p>
            <a:pPr lvl="1">
              <a:spcBef>
                <a:spcPts val="900"/>
              </a:spcBef>
            </a:pPr>
            <a:endParaRPr lang="en-GB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33E3D5-A466-9C43-9251-C8B2846D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306" y="1551462"/>
            <a:ext cx="4385378" cy="221091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FF9BF37-123B-2549-BBCD-C415CF2BC80C}"/>
              </a:ext>
            </a:extLst>
          </p:cNvPr>
          <p:cNvSpPr txBox="1">
            <a:spLocks/>
          </p:cNvSpPr>
          <p:nvPr/>
        </p:nvSpPr>
        <p:spPr>
          <a:xfrm>
            <a:off x="360000" y="1608136"/>
            <a:ext cx="6898050" cy="40043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900"/>
              </a:spcBef>
              <a:buNone/>
            </a:pPr>
            <a:r>
              <a:rPr lang="en-GB" sz="2400" u="sng" dirty="0" err="1" smtClean="0"/>
              <a:t>Temas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propuestos</a:t>
            </a:r>
            <a:r>
              <a:rPr lang="en-GB" sz="2400" u="sng" dirty="0" smtClean="0"/>
              <a:t>:</a:t>
            </a:r>
          </a:p>
          <a:p>
            <a:pPr lvl="1">
              <a:spcBef>
                <a:spcPts val="900"/>
              </a:spcBef>
            </a:pPr>
            <a:r>
              <a:rPr lang="en-GB" sz="2400" dirty="0" err="1" smtClean="0"/>
              <a:t>Procesos</a:t>
            </a:r>
            <a:r>
              <a:rPr lang="en-GB" sz="2400" dirty="0" smtClean="0"/>
              <a:t> </a:t>
            </a:r>
            <a:r>
              <a:rPr lang="en-GB" sz="2400" dirty="0" err="1"/>
              <a:t>participativos</a:t>
            </a:r>
            <a:endParaRPr lang="en-GB" sz="2400" dirty="0"/>
          </a:p>
          <a:p>
            <a:pPr lvl="1">
              <a:spcBef>
                <a:spcPts val="900"/>
              </a:spcBef>
            </a:pPr>
            <a:r>
              <a:rPr lang="en-GB" sz="2400" dirty="0" err="1"/>
              <a:t>Modalidades</a:t>
            </a:r>
            <a:r>
              <a:rPr lang="en-GB" sz="2400" dirty="0"/>
              <a:t>, </a:t>
            </a:r>
            <a:r>
              <a:rPr lang="en-GB" sz="2400" dirty="0" err="1"/>
              <a:t>procesos</a:t>
            </a:r>
            <a:r>
              <a:rPr lang="en-GB" sz="2400" dirty="0"/>
              <a:t> y </a:t>
            </a:r>
            <a:r>
              <a:rPr lang="en-GB" sz="2400" dirty="0" err="1"/>
              <a:t>guías</a:t>
            </a:r>
            <a:r>
              <a:rPr lang="en-GB" sz="2400" dirty="0"/>
              <a:t> (MPGs) para el </a:t>
            </a:r>
            <a:r>
              <a:rPr lang="en-GB" sz="2400" dirty="0" err="1"/>
              <a:t>marco</a:t>
            </a:r>
            <a:r>
              <a:rPr lang="en-GB" sz="2400" dirty="0"/>
              <a:t> de </a:t>
            </a:r>
            <a:r>
              <a:rPr lang="en-GB" sz="2400" dirty="0" err="1"/>
              <a:t>transparencia</a:t>
            </a:r>
            <a:r>
              <a:rPr lang="en-GB" sz="2400" dirty="0"/>
              <a:t> </a:t>
            </a:r>
          </a:p>
          <a:p>
            <a:pPr lvl="1">
              <a:spcBef>
                <a:spcPts val="9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110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2B592E-5F93-4B65-98DD-D08876FB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VISIóN</a:t>
            </a:r>
            <a:r>
              <a:rPr lang="es-ES" dirty="0" smtClean="0"/>
              <a:t> </a:t>
            </a:r>
            <a:r>
              <a:rPr lang="es-ES" dirty="0" err="1" smtClean="0"/>
              <a:t>GENERal</a:t>
            </a:r>
            <a:r>
              <a:rPr lang="es-ES" dirty="0" smtClean="0"/>
              <a:t> de </a:t>
            </a:r>
            <a:r>
              <a:rPr lang="es-ES" dirty="0" err="1" smtClean="0"/>
              <a:t>caep</a:t>
            </a:r>
            <a:endParaRPr lang="es-E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21640D-6B2E-42D8-88EE-059ADDD6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546226"/>
            <a:ext cx="11480845" cy="3850326"/>
          </a:xfrm>
        </p:spPr>
        <p:txBody>
          <a:bodyPr vert="horz" lIns="0" tIns="0" rIns="0" bIns="0" rtlCol="0" anchor="t">
            <a:noAutofit/>
          </a:bodyPr>
          <a:lstStyle/>
          <a:p>
            <a:endParaRPr lang="en-US" dirty="0">
              <a:ea typeface="+mn-lt"/>
              <a:cs typeface="+mn-lt"/>
            </a:endParaRPr>
          </a:p>
          <a:p>
            <a:r>
              <a:rPr lang="es-ES" dirty="0" smtClean="0"/>
              <a:t>Apoyará a los países alrededor de dos grandes objetivos: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8237"/>
                </a:solidFill>
              </a:rPr>
              <a:t>OBJETIVO 1:</a:t>
            </a:r>
            <a:r>
              <a:rPr lang="es-ES" b="1" dirty="0" smtClean="0"/>
              <a:t> Fortalecer las NDC</a:t>
            </a:r>
            <a:r>
              <a:rPr lang="es-ES" dirty="0" smtClean="0"/>
              <a:t>, incluyendo mediante el incremento de la ambición, de acuerdo con los ciclos previstos en el Acuerdo de Paris y buscando facilitar que los países presenten una NDC actualizada en 2020</a:t>
            </a:r>
            <a:r>
              <a:rPr lang="es-ES" dirty="0" smtClean="0">
                <a:ea typeface="+mn-lt"/>
                <a:cs typeface="+mn-lt"/>
              </a:rPr>
              <a:t>;</a:t>
            </a:r>
            <a:endParaRPr lang="es-ES" dirty="0" smtClean="0">
              <a:cs typeface="Arial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8237"/>
                </a:solidFill>
              </a:rPr>
              <a:t>OBJETIVO 2:</a:t>
            </a:r>
            <a:r>
              <a:rPr lang="es-ES" b="1" dirty="0" smtClean="0"/>
              <a:t> Acelerar la implementación de las NDC,</a:t>
            </a:r>
            <a:r>
              <a:rPr lang="es-ES" dirty="0" smtClean="0"/>
              <a:t> proporcionando asistencia técnica a los países </a:t>
            </a:r>
            <a:r>
              <a:rPr lang="es-ES" dirty="0" err="1" smtClean="0"/>
              <a:t>asi</a:t>
            </a:r>
            <a:r>
              <a:rPr lang="es-ES" dirty="0" smtClean="0"/>
              <a:t> como desarrollo de capacidades para la movilización de finanzas para la acción climática.</a:t>
            </a:r>
            <a:endParaRPr lang="es-ES" sz="1600" dirty="0" smtClean="0"/>
          </a:p>
          <a:p>
            <a:endParaRPr lang="en-US" dirty="0">
              <a:cs typeface="Arial" panose="020B0604020202020204"/>
            </a:endParaRP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ACE9F4-A579-4690-AFDC-E5939FDB9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Apoyo rápido y dirigido para actualizar y fortalecer las NDC</a:t>
            </a:r>
            <a:endParaRPr lang="es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FCB36-2BEB-4E68-802D-E2D43E4206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0687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DB7F-E068-461F-84FE-436684F2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Qué propuestas son elegibles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F6F5-1640-4A53-BF17-4BE0DE5679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3</a:t>
            </a:fld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412C42-9772-4EC5-A48F-F0086037E333}"/>
              </a:ext>
            </a:extLst>
          </p:cNvPr>
          <p:cNvSpPr txBox="1">
            <a:spLocks/>
          </p:cNvSpPr>
          <p:nvPr/>
        </p:nvSpPr>
        <p:spPr>
          <a:xfrm>
            <a:off x="376500" y="804137"/>
            <a:ext cx="11449762" cy="4667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Países en desarrollo miembros del NDC </a:t>
            </a:r>
            <a:r>
              <a:rPr lang="es-ES" dirty="0" err="1" smtClean="0"/>
              <a:t>Partnership</a:t>
            </a:r>
            <a:r>
              <a:rPr lang="es-ES" dirty="0" smtClean="0"/>
              <a:t> y comprometidos con la acción climática que presenten propuestas que respondan a: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4C35C-06B3-4337-8F0F-E7FD96200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427335"/>
            <a:ext cx="10919112" cy="469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BAF1-825D-431F-9C18-0E4B80F15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PAISES INTERESADOS EN SOLICITAR APOYO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7B591-5A77-4262-965C-4A52F8301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Buscamos propuestas concretas que incluyan: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Evidencia de que la NDC revisada resultará en un impacto positivo en las emisiones de GEI o que incrementará significativamente la resiliencia de las poblaciones y ecosistemas vulnerables.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Vínculos con la(s) estrategia(s) de desarrollo a medio/largo plazo – mitad de siglo- y como la NDC revisada se alineará con este ejercicio.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Análisis costo/beneficio usando los modelos macroeconómicos del gobierno u otras metodologías o modelos relevantes.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Datos de base, y sistema de MRV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Estado de colaboración actual con el NDC </a:t>
            </a:r>
            <a:r>
              <a:rPr lang="es-ES" dirty="0" err="1" smtClean="0"/>
              <a:t>Partnership</a:t>
            </a:r>
            <a:r>
              <a:rPr lang="es-ES" dirty="0" smtClean="0"/>
              <a:t>, de acuerdo a la estrategia de coordinación a nivel de país. 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CF0F-CBCC-44E2-857D-CD9F97A42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857251"/>
            <a:ext cx="11668602" cy="650875"/>
          </a:xfrm>
        </p:spPr>
        <p:txBody>
          <a:bodyPr/>
          <a:lstStyle/>
          <a:p>
            <a:r>
              <a:rPr lang="es-ES" dirty="0" smtClean="0"/>
              <a:t>Para el Objetivo 1: Fortalecer las NDC, incluyendo a través del incremento de ambición 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98167-FDE4-4068-89EA-77F7CB85A8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453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301A-DC58-4B40-8570-75BE4BF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PAISES INTERESADOS EN SOLICITAR APOYO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4F891-D29D-4A3A-98EA-BB6F3BA7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propuestas deben enfocarse en las intervenciones de desarrollo de capacidades que se </a:t>
            </a:r>
            <a:r>
              <a:rPr lang="es-ES" dirty="0" err="1" smtClean="0"/>
              <a:t>prevee</a:t>
            </a:r>
            <a:r>
              <a:rPr lang="es-ES" dirty="0" smtClean="0"/>
              <a:t> faciliten un mayor despliegue de finanzas climáticas; tales como: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Modelación macroeconómica y presupuesto.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Estrategia financiera.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Desarrollo en el largo plazo.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Elaboración de cartera de proyectos.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" dirty="0" smtClean="0"/>
              <a:t>Desarrollo de regulaciones e instrumentos financieros.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75E0F-5C72-4356-9F5F-D70D89D8D3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Para el Objetivo 2: Acelerar la implementación de las NDC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D26F0-B876-4D0C-A07E-C7F568D731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616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5C518-1F43-46C3-99BE-8EC6CD21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FUNCIONARÁ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C943-4BAF-450E-8121-383606A1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Todos los socios del NDC </a:t>
            </a:r>
            <a:r>
              <a:rPr lang="es-ES" dirty="0" err="1" smtClean="0"/>
              <a:t>Partnership</a:t>
            </a:r>
            <a:r>
              <a:rPr lang="es-ES" dirty="0" smtClean="0"/>
              <a:t> podrán responder a las solicitudes de apoyo que presenten los países.</a:t>
            </a:r>
          </a:p>
          <a:p>
            <a:r>
              <a:rPr lang="es-ES" dirty="0" smtClean="0"/>
              <a:t>El apoyo se otorgará a través 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Recursos existentes y nuevos de los socios del NDC </a:t>
            </a:r>
            <a:r>
              <a:rPr lang="es-ES" dirty="0" err="1" smtClean="0"/>
              <a:t>Partnership</a:t>
            </a:r>
            <a:r>
              <a:rPr lang="es-ES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Un Fondo de Asistencia Técnica dedicado. </a:t>
            </a:r>
          </a:p>
          <a:p>
            <a:r>
              <a:rPr lang="es-ES" dirty="0" smtClean="0"/>
              <a:t>El Fondo de Asistencia Técnica está alimentado de varios donantes y proporcionará recursos a los socios que respondan a las solicitudes de los países y tengan la experticia para hacerlo, pero que no cuenten con los recursos necesarios.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171C7-A82D-4AE5-8F8F-F33786C63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Capitalizará sobre los recursos de los miembros y a través de un Fondo de Asistencia Técnica</a:t>
            </a: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E38F-89AF-4F50-8709-40BF2A39F3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072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16CB0-CCBE-49C4-901E-A247D356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1983"/>
            <a:ext cx="11449762" cy="960786"/>
          </a:xfrm>
        </p:spPr>
        <p:txBody>
          <a:bodyPr/>
          <a:lstStyle/>
          <a:p>
            <a:r>
              <a:rPr lang="en-US" dirty="0" smtClean="0"/>
              <a:t>SOCIOS ISNTITUCIONALES Y ASOCIADOS INTERESADOS EN DAR APOYO A LOS PAISES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4D73-D872-4F8E-B265-00D17BC1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632068"/>
            <a:ext cx="11460525" cy="3933163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</a:rPr>
              <a:t>Se conciben cuatro opciones para responder a las solicitudes de apoyo de los países:</a:t>
            </a:r>
          </a:p>
          <a:p>
            <a:pPr lvl="0"/>
            <a:r>
              <a:rPr lang="es-ES" b="1" dirty="0" smtClean="0"/>
              <a:t>Opción 1: </a:t>
            </a:r>
            <a:r>
              <a:rPr lang="es-ES" dirty="0" smtClean="0"/>
              <a:t>Socio apoyará con los recursos de programas existentes.</a:t>
            </a:r>
          </a:p>
          <a:p>
            <a:pPr lvl="0"/>
            <a:r>
              <a:rPr lang="es-ES" b="1" dirty="0" smtClean="0"/>
              <a:t>Opción 2:</a:t>
            </a:r>
            <a:r>
              <a:rPr lang="es-ES" dirty="0" smtClean="0"/>
              <a:t> Socio apoyará con recursos propios y cofinanciamiento del Fondo de Asistencia Técnica.</a:t>
            </a:r>
          </a:p>
          <a:p>
            <a:pPr lvl="0"/>
            <a:r>
              <a:rPr lang="es-ES" b="1" dirty="0" smtClean="0"/>
              <a:t>Opción 3:</a:t>
            </a:r>
            <a:r>
              <a:rPr lang="es-ES" dirty="0" smtClean="0"/>
              <a:t> Socio apoyará con recursos del Fondo de Asistencia Técnica.</a:t>
            </a:r>
          </a:p>
          <a:p>
            <a:pPr lvl="0"/>
            <a:r>
              <a:rPr lang="es-ES" b="1" dirty="0" smtClean="0"/>
              <a:t>Opción 4:</a:t>
            </a:r>
            <a:r>
              <a:rPr lang="es-ES" dirty="0" smtClean="0"/>
              <a:t> La Unidad de apoyo del NDC </a:t>
            </a:r>
            <a:r>
              <a:rPr lang="es-ES" dirty="0" err="1" smtClean="0"/>
              <a:t>Partnership</a:t>
            </a:r>
            <a:r>
              <a:rPr lang="es-ES" dirty="0" smtClean="0"/>
              <a:t> proporciona el apoyo con recursos del Fondo. </a:t>
            </a:r>
          </a:p>
          <a:p>
            <a:pPr lvl="0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20F9-8053-42A9-80BC-8D980A4ABA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7</a:t>
            </a:fld>
            <a:endParaRPr lang="x-non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FD0F0A-5BEC-457D-9BA1-9A3ADB77B5DA}"/>
              </a:ext>
            </a:extLst>
          </p:cNvPr>
          <p:cNvSpPr txBox="1">
            <a:spLocks/>
          </p:cNvSpPr>
          <p:nvPr/>
        </p:nvSpPr>
        <p:spPr>
          <a:xfrm>
            <a:off x="365737" y="4339281"/>
            <a:ext cx="11460525" cy="17596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20700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2476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365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La unidad de apoyo del NDC Partnership: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Consolidará las respuestas de los socios, determinando que apoyo se está comprometiendo y en que países y las hará llegar a los puntos focales;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Facilitará llamadas de coordinación para casos con multiples respuestas de los socios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9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ABFA00-8848-4BF4-99FC-C17776945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FECHAS IMPORTANTES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BF0F8-91D7-40B7-BE09-79531FBF8FD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8</a:t>
            </a:fld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F1FDD8-2671-4A6A-BEB0-9AF974C4D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84" y="900108"/>
            <a:ext cx="11597216" cy="498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833F-07D0-43C1-BDBF-74F6AFA6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MAS INFORMACION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E5E3E9-E331-4CD0-919B-EF62ACC20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802"/>
          <a:stretch/>
        </p:blipFill>
        <p:spPr>
          <a:xfrm>
            <a:off x="360000" y="1647527"/>
            <a:ext cx="11272204" cy="398481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AB353-DE6C-49D7-8E56-C3EE438DD7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96652"/>
            <a:ext cx="12164509" cy="650875"/>
          </a:xfrm>
        </p:spPr>
        <p:txBody>
          <a:bodyPr/>
          <a:lstStyle/>
          <a:p>
            <a:r>
              <a:rPr lang="en-US" sz="2400" dirty="0" smtClean="0"/>
              <a:t>ndcpartnership.org/CAEP</a:t>
            </a:r>
            <a:endParaRPr lang="en-US" sz="24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78D4-DDA4-4600-BCFF-45ABCB9A8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D2AC20-ABE8-441F-92B6-B5E72D66AA5C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8431886"/>
      </p:ext>
    </p:extLst>
  </p:cSld>
  <p:clrMapOvr>
    <a:masterClrMapping/>
  </p:clrMapOvr>
</p:sld>
</file>

<file path=ppt/theme/theme1.xml><?xml version="1.0" encoding="utf-8"?>
<a:theme xmlns:a="http://schemas.openxmlformats.org/drawingml/2006/main" name="NDC Partnership">
  <a:themeElements>
    <a:clrScheme name="ND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2864"/>
      </a:accent1>
      <a:accent2>
        <a:srgbClr val="0092CD"/>
      </a:accent2>
      <a:accent3>
        <a:srgbClr val="008237"/>
      </a:accent3>
      <a:accent4>
        <a:srgbClr val="F6AA00"/>
      </a:accent4>
      <a:accent5>
        <a:srgbClr val="7C6E66"/>
      </a:accent5>
      <a:accent6>
        <a:srgbClr val="DEDAD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DC PowerPoint Template v2 260118" id="{AA85E7C4-C867-4063-8EBC-64E1604F8572}" vid="{4F59D2D7-EDC9-48A0-B672-8B76049D63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71c5dfe6-dac7-4977-a337-d41ed5e79b5a" xsi:nil="true"/>
    <_ip_UnifiedCompliancePolicyUIAction xmlns="http://schemas.microsoft.com/sharepoint/v3" xsi:nil="true"/>
    <_ip_UnifiedCompliancePolicyProperties xmlns="http://schemas.microsoft.com/sharepoint/v3" xsi:nil="true"/>
    <_Flow_SignoffStatus xmlns="71c5dfe6-dac7-4977-a337-d41ed5e79b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5142878FC39449CD64D113624CCD5" ma:contentTypeVersion="16" ma:contentTypeDescription="Create a new document." ma:contentTypeScope="" ma:versionID="bc739a5013a5b87cdc08c6a5a15ff390">
  <xsd:schema xmlns:xsd="http://www.w3.org/2001/XMLSchema" xmlns:xs="http://www.w3.org/2001/XMLSchema" xmlns:p="http://schemas.microsoft.com/office/2006/metadata/properties" xmlns:ns1="http://schemas.microsoft.com/sharepoint/v3" xmlns:ns2="88880e0c-9915-4894-9f31-ec8974e1416b" xmlns:ns3="71c5dfe6-dac7-4977-a337-d41ed5e79b5a" targetNamespace="http://schemas.microsoft.com/office/2006/metadata/properties" ma:root="true" ma:fieldsID="e2a44c0cd838a97df1df1935ba268759" ns1:_="" ns2:_="" ns3:_="">
    <xsd:import namespace="http://schemas.microsoft.com/sharepoint/v3"/>
    <xsd:import namespace="88880e0c-9915-4894-9f31-ec8974e1416b"/>
    <xsd:import namespace="71c5dfe6-dac7-4977-a337-d41ed5e79b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Details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80e0c-9915-4894-9f31-ec8974e141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dfe6-dac7-4977-a337-d41ed5e79b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etails" ma:index="18" nillable="true" ma:displayName="Description" ma:description="This folder is a &quot;catch-all&quot; that captures all archived documents." ma:internalName="Details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A577DE-F133-4E7B-A188-C612BA7C5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536E2-4AC7-458C-9FDE-4E5B5AB8D3D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c5dfe6-dac7-4977-a337-d41ed5e79b5a"/>
    <ds:schemaRef ds:uri="http://purl.org/dc/elements/1.1/"/>
    <ds:schemaRef ds:uri="http://schemas.microsoft.com/office/2006/metadata/properties"/>
    <ds:schemaRef ds:uri="88880e0c-9915-4894-9f31-ec8974e1416b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6320D4-9DE8-4E5E-AB0F-A7214AED6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8880e0c-9915-4894-9f31-ec8974e1416b"/>
    <ds:schemaRef ds:uri="71c5dfe6-dac7-4977-a337-d41ed5e79b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27549</TotalTime>
  <Words>678</Words>
  <Application>Microsoft Office PowerPoint</Application>
  <PresentationFormat>Widescreen</PresentationFormat>
  <Paragraphs>77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NDC Partnership</vt:lpstr>
      <vt:lpstr>PAQUETE PARA LA ACCION CLIMATICA FORTALECIDA  “CAEP”</vt:lpstr>
      <vt:lpstr>VISIóN GENERal de caep</vt:lpstr>
      <vt:lpstr>Qué propuestas son elegibles</vt:lpstr>
      <vt:lpstr>PAISES INTERESADOS EN SOLICITAR APOYO</vt:lpstr>
      <vt:lpstr>PAISES INTERESADOS EN SOLICITAR APOYO</vt:lpstr>
      <vt:lpstr>COMO FUNCIONARÁ</vt:lpstr>
      <vt:lpstr>SOCIOS ISNTITUCIONALES Y ASOCIADOS INTERESADOS EN DAR APOYO A LOS PAISES</vt:lpstr>
      <vt:lpstr>FECHAS IMPORTANTES</vt:lpstr>
      <vt:lpstr>PARA MAS INFORMACION</vt:lpstr>
      <vt:lpstr> Gracias    </vt:lpstr>
      <vt:lpstr>WEBINARS SOBRE REVISION DE NDC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ndc partnership</dc:title>
  <dc:creator>Ralien Bekkers;Taylor.Robb-McCord@ndcpartnership.org</dc:creator>
  <cp:lastModifiedBy>Cayetano Casado</cp:lastModifiedBy>
  <cp:revision>350</cp:revision>
  <dcterms:modified xsi:type="dcterms:W3CDTF">2019-07-02T19:27:20Z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0x01010060D5142878FC39449CD64D113624CCD5</vt:lpwstr>
  </property>
</Properties>
</file>