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1365" r:id="rId3"/>
    <p:sldId id="1330" r:id="rId4"/>
    <p:sldId id="411" r:id="rId5"/>
    <p:sldId id="446" r:id="rId6"/>
    <p:sldId id="481" r:id="rId7"/>
    <p:sldId id="519" r:id="rId8"/>
    <p:sldId id="486" r:id="rId9"/>
    <p:sldId id="484" r:id="rId10"/>
    <p:sldId id="483" r:id="rId11"/>
    <p:sldId id="426" r:id="rId12"/>
    <p:sldId id="487" r:id="rId13"/>
    <p:sldId id="651" r:id="rId14"/>
    <p:sldId id="1402" r:id="rId15"/>
    <p:sldId id="1403" r:id="rId16"/>
    <p:sldId id="1355" r:id="rId17"/>
    <p:sldId id="1404" r:id="rId18"/>
    <p:sldId id="275" r:id="rId19"/>
  </p:sldIdLst>
  <p:sldSz cx="12192000" cy="6858000"/>
  <p:notesSz cx="6797675" cy="9928225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gelio Campos" initials="R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AB2C"/>
    <a:srgbClr val="0099CC"/>
    <a:srgbClr val="5C2483"/>
    <a:srgbClr val="F7BC85"/>
    <a:srgbClr val="F28F34"/>
    <a:srgbClr val="8A4709"/>
    <a:srgbClr val="CF6A0D"/>
    <a:srgbClr val="FFFFFF"/>
    <a:srgbClr val="7F7F7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15" autoAdjust="0"/>
    <p:restoredTop sz="92518" autoAdjust="0"/>
  </p:normalViewPr>
  <p:slideViewPr>
    <p:cSldViewPr snapToGrid="0">
      <p:cViewPr varScale="1">
        <p:scale>
          <a:sx n="63" d="100"/>
          <a:sy n="63" d="100"/>
        </p:scale>
        <p:origin x="86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3AD715-4994-48D7-AE6B-8118229835F8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B0220B9F-2A0D-4C88-ACE5-1B45D864EC1B}">
      <dgm:prSet phldrT="[Texto]" custT="1"/>
      <dgm:spPr/>
      <dgm:t>
        <a:bodyPr/>
        <a:lstStyle/>
        <a:p>
          <a:pPr algn="ctr"/>
          <a:r>
            <a:rPr lang="es-PE" sz="2400" b="1" dirty="0">
              <a:solidFill>
                <a:schemeClr val="bg1"/>
              </a:solidFill>
              <a:cs typeface="Times New Roman" panose="02020603050405020304" pitchFamily="18" charset="0"/>
            </a:rPr>
            <a:t>Identificación de medidas de adaptación y mitigación</a:t>
          </a:r>
          <a:endParaRPr lang="es-PE" sz="2400" dirty="0">
            <a:solidFill>
              <a:schemeClr val="bg1"/>
            </a:solidFill>
          </a:endParaRPr>
        </a:p>
      </dgm:t>
    </dgm:pt>
    <dgm:pt modelId="{E936B33A-DC11-40F8-B124-E470D8B3B17D}" type="parTrans" cxnId="{FEFC0261-5E81-4D79-BBC4-D483F4C20C82}">
      <dgm:prSet/>
      <dgm:spPr/>
      <dgm:t>
        <a:bodyPr/>
        <a:lstStyle/>
        <a:p>
          <a:endParaRPr lang="es-PE"/>
        </a:p>
      </dgm:t>
    </dgm:pt>
    <dgm:pt modelId="{B020B1E3-8C0F-463D-A1AA-C830DF9563ED}" type="sibTrans" cxnId="{FEFC0261-5E81-4D79-BBC4-D483F4C20C82}">
      <dgm:prSet/>
      <dgm:spPr/>
      <dgm:t>
        <a:bodyPr/>
        <a:lstStyle/>
        <a:p>
          <a:endParaRPr lang="es-PE"/>
        </a:p>
      </dgm:t>
    </dgm:pt>
    <dgm:pt modelId="{86594E82-C129-4342-85C9-2B770681F2C6}">
      <dgm:prSet phldrT="[Texto]"/>
      <dgm:spPr/>
      <dgm:t>
        <a:bodyPr/>
        <a:lstStyle/>
        <a:p>
          <a:pPr algn="ctr"/>
          <a:r>
            <a:rPr lang="es-PE" b="1" dirty="0">
              <a:solidFill>
                <a:schemeClr val="tx1"/>
              </a:solidFill>
            </a:rPr>
            <a:t>Socialización e involucramiento de actores claves </a:t>
          </a:r>
          <a:r>
            <a:rPr lang="es-PE" dirty="0">
              <a:solidFill>
                <a:schemeClr val="tx1"/>
              </a:solidFill>
            </a:rPr>
            <a:t>para identificar medidas de adaptación y mitigación, además de generar alianzas y mecanismos que aporten a la construcción de hojas de ruta y la implementación de las NDC.</a:t>
          </a:r>
        </a:p>
      </dgm:t>
    </dgm:pt>
    <dgm:pt modelId="{F34530DE-9CD4-45C8-BF56-A32168BD49D1}" type="parTrans" cxnId="{49B6E851-6275-4D94-BF10-796BC97C1BD7}">
      <dgm:prSet/>
      <dgm:spPr/>
      <dgm:t>
        <a:bodyPr/>
        <a:lstStyle/>
        <a:p>
          <a:endParaRPr lang="es-PE"/>
        </a:p>
      </dgm:t>
    </dgm:pt>
    <dgm:pt modelId="{5FC456C4-3A65-4383-A6DB-697F5AB5BD6B}" type="sibTrans" cxnId="{49B6E851-6275-4D94-BF10-796BC97C1BD7}">
      <dgm:prSet/>
      <dgm:spPr/>
      <dgm:t>
        <a:bodyPr/>
        <a:lstStyle/>
        <a:p>
          <a:endParaRPr lang="es-PE"/>
        </a:p>
      </dgm:t>
    </dgm:pt>
    <dgm:pt modelId="{CD437BF7-E8BB-4AC9-92AD-212B777455B0}">
      <dgm:prSet phldrT="[Texto]" custT="1"/>
      <dgm:spPr/>
      <dgm:t>
        <a:bodyPr/>
        <a:lstStyle/>
        <a:p>
          <a:pPr algn="ctr"/>
          <a:r>
            <a:rPr lang="es-PE" sz="1800" b="1" dirty="0">
              <a:solidFill>
                <a:prstClr val="white"/>
              </a:solidFill>
              <a:cs typeface="Times New Roman" panose="02020603050405020304" pitchFamily="18" charset="0"/>
            </a:rPr>
            <a:t>Priorización de condiciones habilitantes</a:t>
          </a:r>
          <a:endParaRPr lang="es-PE" sz="1800" dirty="0"/>
        </a:p>
      </dgm:t>
    </dgm:pt>
    <dgm:pt modelId="{906B3F46-E1EF-48C5-B562-A6EB2E4B1E6D}" type="parTrans" cxnId="{A6C88936-57A5-43F6-B758-5C10FC31A777}">
      <dgm:prSet/>
      <dgm:spPr/>
      <dgm:t>
        <a:bodyPr/>
        <a:lstStyle/>
        <a:p>
          <a:endParaRPr lang="es-PE"/>
        </a:p>
      </dgm:t>
    </dgm:pt>
    <dgm:pt modelId="{DEF52332-E869-4B80-81C0-C9C35C6B9A11}" type="sibTrans" cxnId="{A6C88936-57A5-43F6-B758-5C10FC31A777}">
      <dgm:prSet/>
      <dgm:spPr/>
      <dgm:t>
        <a:bodyPr/>
        <a:lstStyle/>
        <a:p>
          <a:endParaRPr lang="es-PE"/>
        </a:p>
      </dgm:t>
    </dgm:pt>
    <dgm:pt modelId="{D7A88967-36F0-4F1E-B84E-84DE2E6648B1}">
      <dgm:prSet phldrT="[Texto]"/>
      <dgm:spPr/>
      <dgm:t>
        <a:bodyPr/>
        <a:lstStyle/>
        <a:p>
          <a:pPr algn="ctr"/>
          <a:r>
            <a:rPr lang="es-PE" b="1" dirty="0"/>
            <a:t>Generación de acuerdos y agendas multiactor </a:t>
          </a:r>
          <a:r>
            <a:rPr lang="es-PE" dirty="0"/>
            <a:t>con acciones y condiciones habilitantes priorizadas para implementar en el corto plazo </a:t>
          </a:r>
          <a:r>
            <a:rPr lang="es-PE" dirty="0">
              <a:solidFill>
                <a:schemeClr val="tx1"/>
              </a:solidFill>
            </a:rPr>
            <a:t>las medidas de adaptación y mitigación de las NDC al 2030</a:t>
          </a:r>
          <a:r>
            <a:rPr lang="es-PE" dirty="0">
              <a:solidFill>
                <a:srgbClr val="FF0000"/>
              </a:solidFill>
            </a:rPr>
            <a:t>. </a:t>
          </a:r>
        </a:p>
      </dgm:t>
    </dgm:pt>
    <dgm:pt modelId="{46EDBB17-7624-41AB-BE6D-A5AFF606DF30}" type="parTrans" cxnId="{5E426C18-F06E-4734-BC04-8C1B9A10535E}">
      <dgm:prSet/>
      <dgm:spPr/>
      <dgm:t>
        <a:bodyPr/>
        <a:lstStyle/>
        <a:p>
          <a:endParaRPr lang="es-PE"/>
        </a:p>
      </dgm:t>
    </dgm:pt>
    <dgm:pt modelId="{14280575-7F65-4283-B9DC-F8589F3D24E8}" type="sibTrans" cxnId="{5E426C18-F06E-4734-BC04-8C1B9A10535E}">
      <dgm:prSet/>
      <dgm:spPr/>
      <dgm:t>
        <a:bodyPr/>
        <a:lstStyle/>
        <a:p>
          <a:endParaRPr lang="es-PE"/>
        </a:p>
      </dgm:t>
    </dgm:pt>
    <dgm:pt modelId="{EBA4116C-879D-4AD4-88EA-690F5BF69EAE}">
      <dgm:prSet phldrT="[Texto]" custT="1"/>
      <dgm:spPr/>
      <dgm:t>
        <a:bodyPr/>
        <a:lstStyle/>
        <a:p>
          <a:r>
            <a:rPr lang="es-PE" sz="1800" b="1" dirty="0">
              <a:solidFill>
                <a:schemeClr val="bg1"/>
              </a:solidFill>
              <a:cs typeface="Times New Roman" panose="02020603050405020304" pitchFamily="18" charset="0"/>
            </a:rPr>
            <a:t>Consolidación de arreglos institucionales</a:t>
          </a:r>
          <a:endParaRPr lang="es-PE" sz="1800" dirty="0">
            <a:solidFill>
              <a:schemeClr val="bg1"/>
            </a:solidFill>
          </a:endParaRPr>
        </a:p>
      </dgm:t>
    </dgm:pt>
    <dgm:pt modelId="{CF8AB419-5B18-4962-B148-73407F11D3CC}" type="parTrans" cxnId="{E38B2B3F-00A3-41E5-911E-2ADF956EB57A}">
      <dgm:prSet/>
      <dgm:spPr/>
      <dgm:t>
        <a:bodyPr/>
        <a:lstStyle/>
        <a:p>
          <a:endParaRPr lang="es-PE"/>
        </a:p>
      </dgm:t>
    </dgm:pt>
    <dgm:pt modelId="{0C0FBE38-EB79-4027-9487-329489FB3A44}" type="sibTrans" cxnId="{E38B2B3F-00A3-41E5-911E-2ADF956EB57A}">
      <dgm:prSet/>
      <dgm:spPr/>
      <dgm:t>
        <a:bodyPr/>
        <a:lstStyle/>
        <a:p>
          <a:endParaRPr lang="es-PE"/>
        </a:p>
      </dgm:t>
    </dgm:pt>
    <dgm:pt modelId="{20176355-7962-405E-99DE-9E0E9E6206DC}">
      <dgm:prSet phldrT="[Texto]"/>
      <dgm:spPr/>
      <dgm:t>
        <a:bodyPr/>
        <a:lstStyle/>
        <a:p>
          <a:pPr algn="ctr"/>
          <a:r>
            <a:rPr lang="es-PE" b="1" dirty="0">
              <a:solidFill>
                <a:schemeClr val="tx1"/>
              </a:solidFill>
            </a:rPr>
            <a:t>Consolidación del proceso de diálogo y articulación entre los sectores y regiones, y las instancias creadas o existentes con actores no estatales</a:t>
          </a:r>
          <a:r>
            <a:rPr lang="es-PE" dirty="0">
              <a:solidFill>
                <a:schemeClr val="tx1"/>
              </a:solidFill>
            </a:rPr>
            <a:t>, para incorporar iniciativas e identificar nuevas medidas.</a:t>
          </a:r>
        </a:p>
      </dgm:t>
    </dgm:pt>
    <dgm:pt modelId="{89EC2340-3119-4D95-8B7E-4B3B15BAEDF6}" type="parTrans" cxnId="{C8038B98-4492-48C9-953F-68465404E945}">
      <dgm:prSet/>
      <dgm:spPr/>
      <dgm:t>
        <a:bodyPr/>
        <a:lstStyle/>
        <a:p>
          <a:endParaRPr lang="es-PE"/>
        </a:p>
      </dgm:t>
    </dgm:pt>
    <dgm:pt modelId="{E05D3A61-4A4B-49DB-8E83-13249A0BF121}" type="sibTrans" cxnId="{C8038B98-4492-48C9-953F-68465404E945}">
      <dgm:prSet/>
      <dgm:spPr/>
      <dgm:t>
        <a:bodyPr/>
        <a:lstStyle/>
        <a:p>
          <a:endParaRPr lang="es-PE"/>
        </a:p>
      </dgm:t>
    </dgm:pt>
    <dgm:pt modelId="{D32B6571-9364-4D41-9D64-EAF7FADE7388}" type="pres">
      <dgm:prSet presAssocID="{853AD715-4994-48D7-AE6B-8118229835F8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B0EAF04B-ACF5-493E-BD6F-AEE21DB1C1B0}" type="pres">
      <dgm:prSet presAssocID="{B0220B9F-2A0D-4C88-ACE5-1B45D864EC1B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6A55960E-1B12-49EC-93D3-1BAF2017A437}" type="pres">
      <dgm:prSet presAssocID="{B0220B9F-2A0D-4C88-ACE5-1B45D864EC1B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407596F9-FFB2-4284-9E0C-6FC701644A31}" type="pres">
      <dgm:prSet presAssocID="{CD437BF7-E8BB-4AC9-92AD-212B777455B0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C4DD5922-2D55-4ABA-85F3-B99EEF5FF159}" type="pres">
      <dgm:prSet presAssocID="{CD437BF7-E8BB-4AC9-92AD-212B777455B0}" presName="childText2" presStyleLbl="solidAlignAcc1" presStyleIdx="1" presStyleCnt="3" custScaleX="95501" custLinFactNeighborX="95" custLinFactNeighborY="-2248">
        <dgm:presLayoutVars>
          <dgm:chMax val="0"/>
          <dgm:chPref val="0"/>
          <dgm:bulletEnabled val="1"/>
        </dgm:presLayoutVars>
      </dgm:prSet>
      <dgm:spPr/>
    </dgm:pt>
    <dgm:pt modelId="{D1D8E261-6974-4974-AB1C-C30244764783}" type="pres">
      <dgm:prSet presAssocID="{EBA4116C-879D-4AD4-88EA-690F5BF69EAE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7A097F12-5D4A-4616-9F9B-674212D4350B}" type="pres">
      <dgm:prSet presAssocID="{EBA4116C-879D-4AD4-88EA-690F5BF69EAE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E426C18-F06E-4734-BC04-8C1B9A10535E}" srcId="{CD437BF7-E8BB-4AC9-92AD-212B777455B0}" destId="{D7A88967-36F0-4F1E-B84E-84DE2E6648B1}" srcOrd="0" destOrd="0" parTransId="{46EDBB17-7624-41AB-BE6D-A5AFF606DF30}" sibTransId="{14280575-7F65-4283-B9DC-F8589F3D24E8}"/>
    <dgm:cxn modelId="{AC524934-AA4C-41C9-ACE6-71D51FB7D413}" type="presOf" srcId="{B0220B9F-2A0D-4C88-ACE5-1B45D864EC1B}" destId="{B0EAF04B-ACF5-493E-BD6F-AEE21DB1C1B0}" srcOrd="0" destOrd="0" presId="urn:microsoft.com/office/officeart/2009/3/layout/IncreasingArrowsProcess"/>
    <dgm:cxn modelId="{A6C88936-57A5-43F6-B758-5C10FC31A777}" srcId="{853AD715-4994-48D7-AE6B-8118229835F8}" destId="{CD437BF7-E8BB-4AC9-92AD-212B777455B0}" srcOrd="1" destOrd="0" parTransId="{906B3F46-E1EF-48C5-B562-A6EB2E4B1E6D}" sibTransId="{DEF52332-E869-4B80-81C0-C9C35C6B9A11}"/>
    <dgm:cxn modelId="{704F153C-CA1C-4537-B5F5-E7B40FBD90DE}" type="presOf" srcId="{86594E82-C129-4342-85C9-2B770681F2C6}" destId="{6A55960E-1B12-49EC-93D3-1BAF2017A437}" srcOrd="0" destOrd="0" presId="urn:microsoft.com/office/officeart/2009/3/layout/IncreasingArrowsProcess"/>
    <dgm:cxn modelId="{E38B2B3F-00A3-41E5-911E-2ADF956EB57A}" srcId="{853AD715-4994-48D7-AE6B-8118229835F8}" destId="{EBA4116C-879D-4AD4-88EA-690F5BF69EAE}" srcOrd="2" destOrd="0" parTransId="{CF8AB419-5B18-4962-B148-73407F11D3CC}" sibTransId="{0C0FBE38-EB79-4027-9487-329489FB3A44}"/>
    <dgm:cxn modelId="{FEFC0261-5E81-4D79-BBC4-D483F4C20C82}" srcId="{853AD715-4994-48D7-AE6B-8118229835F8}" destId="{B0220B9F-2A0D-4C88-ACE5-1B45D864EC1B}" srcOrd="0" destOrd="0" parTransId="{E936B33A-DC11-40F8-B124-E470D8B3B17D}" sibTransId="{B020B1E3-8C0F-463D-A1AA-C830DF9563ED}"/>
    <dgm:cxn modelId="{099B2B66-D232-4A0F-92A1-B89CD78753B9}" type="presOf" srcId="{853AD715-4994-48D7-AE6B-8118229835F8}" destId="{D32B6571-9364-4D41-9D64-EAF7FADE7388}" srcOrd="0" destOrd="0" presId="urn:microsoft.com/office/officeart/2009/3/layout/IncreasingArrowsProcess"/>
    <dgm:cxn modelId="{49B6E851-6275-4D94-BF10-796BC97C1BD7}" srcId="{B0220B9F-2A0D-4C88-ACE5-1B45D864EC1B}" destId="{86594E82-C129-4342-85C9-2B770681F2C6}" srcOrd="0" destOrd="0" parTransId="{F34530DE-9CD4-45C8-BF56-A32168BD49D1}" sibTransId="{5FC456C4-3A65-4383-A6DB-697F5AB5BD6B}"/>
    <dgm:cxn modelId="{FA7FF479-A4DB-46EF-9215-D26F8AC91D75}" type="presOf" srcId="{D7A88967-36F0-4F1E-B84E-84DE2E6648B1}" destId="{C4DD5922-2D55-4ABA-85F3-B99EEF5FF159}" srcOrd="0" destOrd="0" presId="urn:microsoft.com/office/officeart/2009/3/layout/IncreasingArrowsProcess"/>
    <dgm:cxn modelId="{E6913386-96B3-4532-BA5F-AE8664523C0F}" type="presOf" srcId="{CD437BF7-E8BB-4AC9-92AD-212B777455B0}" destId="{407596F9-FFB2-4284-9E0C-6FC701644A31}" srcOrd="0" destOrd="0" presId="urn:microsoft.com/office/officeart/2009/3/layout/IncreasingArrowsProcess"/>
    <dgm:cxn modelId="{C8038B98-4492-48C9-953F-68465404E945}" srcId="{EBA4116C-879D-4AD4-88EA-690F5BF69EAE}" destId="{20176355-7962-405E-99DE-9E0E9E6206DC}" srcOrd="0" destOrd="0" parTransId="{89EC2340-3119-4D95-8B7E-4B3B15BAEDF6}" sibTransId="{E05D3A61-4A4B-49DB-8E83-13249A0BF121}"/>
    <dgm:cxn modelId="{695684A4-673A-4F94-BA99-1F045A923A96}" type="presOf" srcId="{EBA4116C-879D-4AD4-88EA-690F5BF69EAE}" destId="{D1D8E261-6974-4974-AB1C-C30244764783}" srcOrd="0" destOrd="0" presId="urn:microsoft.com/office/officeart/2009/3/layout/IncreasingArrowsProcess"/>
    <dgm:cxn modelId="{8528AEB2-0212-40BB-B144-AC32B0DC6FD1}" type="presOf" srcId="{20176355-7962-405E-99DE-9E0E9E6206DC}" destId="{7A097F12-5D4A-4616-9F9B-674212D4350B}" srcOrd="0" destOrd="0" presId="urn:microsoft.com/office/officeart/2009/3/layout/IncreasingArrowsProcess"/>
    <dgm:cxn modelId="{CEB58A79-E4BA-442A-85A4-2E4639E52697}" type="presParOf" srcId="{D32B6571-9364-4D41-9D64-EAF7FADE7388}" destId="{B0EAF04B-ACF5-493E-BD6F-AEE21DB1C1B0}" srcOrd="0" destOrd="0" presId="urn:microsoft.com/office/officeart/2009/3/layout/IncreasingArrowsProcess"/>
    <dgm:cxn modelId="{8DA50B52-25FC-484E-AAB1-76095DF15C32}" type="presParOf" srcId="{D32B6571-9364-4D41-9D64-EAF7FADE7388}" destId="{6A55960E-1B12-49EC-93D3-1BAF2017A437}" srcOrd="1" destOrd="0" presId="urn:microsoft.com/office/officeart/2009/3/layout/IncreasingArrowsProcess"/>
    <dgm:cxn modelId="{AED12550-1DCC-4955-8AC2-C4F17A0EE016}" type="presParOf" srcId="{D32B6571-9364-4D41-9D64-EAF7FADE7388}" destId="{407596F9-FFB2-4284-9E0C-6FC701644A31}" srcOrd="2" destOrd="0" presId="urn:microsoft.com/office/officeart/2009/3/layout/IncreasingArrowsProcess"/>
    <dgm:cxn modelId="{4C73E8C9-F621-4C0F-81E8-6FA8D2AA757F}" type="presParOf" srcId="{D32B6571-9364-4D41-9D64-EAF7FADE7388}" destId="{C4DD5922-2D55-4ABA-85F3-B99EEF5FF159}" srcOrd="3" destOrd="0" presId="urn:microsoft.com/office/officeart/2009/3/layout/IncreasingArrowsProcess"/>
    <dgm:cxn modelId="{823F0134-79D6-4267-8D6F-CD01AD53F259}" type="presParOf" srcId="{D32B6571-9364-4D41-9D64-EAF7FADE7388}" destId="{D1D8E261-6974-4974-AB1C-C30244764783}" srcOrd="4" destOrd="0" presId="urn:microsoft.com/office/officeart/2009/3/layout/IncreasingArrowsProcess"/>
    <dgm:cxn modelId="{C8BD3ED9-1905-4ED2-ACE1-1325E1E5CA14}" type="presParOf" srcId="{D32B6571-9364-4D41-9D64-EAF7FADE7388}" destId="{7A097F12-5D4A-4616-9F9B-674212D4350B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EAF04B-ACF5-493E-BD6F-AEE21DB1C1B0}">
      <dsp:nvSpPr>
        <dsp:cNvPr id="0" name=""/>
        <dsp:cNvSpPr/>
      </dsp:nvSpPr>
      <dsp:spPr>
        <a:xfrm>
          <a:off x="489105" y="10045"/>
          <a:ext cx="8931331" cy="130074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06493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1" kern="1200" dirty="0">
              <a:solidFill>
                <a:schemeClr val="bg1"/>
              </a:solidFill>
              <a:cs typeface="Times New Roman" panose="02020603050405020304" pitchFamily="18" charset="0"/>
            </a:rPr>
            <a:t>Identificación de medidas de adaptación y mitigación</a:t>
          </a:r>
          <a:endParaRPr lang="es-PE" sz="2400" kern="1200" dirty="0">
            <a:solidFill>
              <a:schemeClr val="bg1"/>
            </a:solidFill>
          </a:endParaRPr>
        </a:p>
      </dsp:txBody>
      <dsp:txXfrm>
        <a:off x="489105" y="335231"/>
        <a:ext cx="8606146" cy="650371"/>
      </dsp:txXfrm>
    </dsp:sp>
    <dsp:sp modelId="{6A55960E-1B12-49EC-93D3-1BAF2017A437}">
      <dsp:nvSpPr>
        <dsp:cNvPr id="0" name=""/>
        <dsp:cNvSpPr/>
      </dsp:nvSpPr>
      <dsp:spPr>
        <a:xfrm>
          <a:off x="489105" y="1013105"/>
          <a:ext cx="2750850" cy="25057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700" b="1" kern="1200" dirty="0">
              <a:solidFill>
                <a:schemeClr val="tx1"/>
              </a:solidFill>
            </a:rPr>
            <a:t>Socialización e involucramiento de actores claves </a:t>
          </a:r>
          <a:r>
            <a:rPr lang="es-PE" sz="1700" kern="1200" dirty="0">
              <a:solidFill>
                <a:schemeClr val="tx1"/>
              </a:solidFill>
            </a:rPr>
            <a:t>para identificar medidas de adaptación y mitigación, además de generar alianzas y mecanismos que aporten a la construcción de hojas de ruta y la implementación de las NDC.</a:t>
          </a:r>
        </a:p>
      </dsp:txBody>
      <dsp:txXfrm>
        <a:off x="489105" y="1013105"/>
        <a:ext cx="2750850" cy="2505708"/>
      </dsp:txXfrm>
    </dsp:sp>
    <dsp:sp modelId="{407596F9-FFB2-4284-9E0C-6FC701644A31}">
      <dsp:nvSpPr>
        <dsp:cNvPr id="0" name=""/>
        <dsp:cNvSpPr/>
      </dsp:nvSpPr>
      <dsp:spPr>
        <a:xfrm>
          <a:off x="3239955" y="443625"/>
          <a:ext cx="6180481" cy="130074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0649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kern="1200" dirty="0">
              <a:solidFill>
                <a:prstClr val="white"/>
              </a:solidFill>
              <a:cs typeface="Times New Roman" panose="02020603050405020304" pitchFamily="18" charset="0"/>
            </a:rPr>
            <a:t>Priorización de condiciones habilitantes</a:t>
          </a:r>
          <a:endParaRPr lang="es-PE" sz="1800" kern="1200" dirty="0"/>
        </a:p>
      </dsp:txBody>
      <dsp:txXfrm>
        <a:off x="3239955" y="768811"/>
        <a:ext cx="5855296" cy="650371"/>
      </dsp:txXfrm>
    </dsp:sp>
    <dsp:sp modelId="{C4DD5922-2D55-4ABA-85F3-B99EEF5FF159}">
      <dsp:nvSpPr>
        <dsp:cNvPr id="0" name=""/>
        <dsp:cNvSpPr/>
      </dsp:nvSpPr>
      <dsp:spPr>
        <a:xfrm>
          <a:off x="3304449" y="1390357"/>
          <a:ext cx="2627089" cy="25057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700" b="1" kern="1200" dirty="0"/>
            <a:t>Generación de acuerdos y agendas multiactor </a:t>
          </a:r>
          <a:r>
            <a:rPr lang="es-PE" sz="1700" kern="1200" dirty="0"/>
            <a:t>con acciones y condiciones habilitantes priorizadas para implementar en el corto plazo </a:t>
          </a:r>
          <a:r>
            <a:rPr lang="es-PE" sz="1700" kern="1200" dirty="0">
              <a:solidFill>
                <a:schemeClr val="tx1"/>
              </a:solidFill>
            </a:rPr>
            <a:t>las medidas de adaptación y mitigación de las NDC al 2030</a:t>
          </a:r>
          <a:r>
            <a:rPr lang="es-PE" sz="1700" kern="1200" dirty="0">
              <a:solidFill>
                <a:srgbClr val="FF0000"/>
              </a:solidFill>
            </a:rPr>
            <a:t>. </a:t>
          </a:r>
        </a:p>
      </dsp:txBody>
      <dsp:txXfrm>
        <a:off x="3304449" y="1390357"/>
        <a:ext cx="2627089" cy="2505708"/>
      </dsp:txXfrm>
    </dsp:sp>
    <dsp:sp modelId="{D1D8E261-6974-4974-AB1C-C30244764783}">
      <dsp:nvSpPr>
        <dsp:cNvPr id="0" name=""/>
        <dsp:cNvSpPr/>
      </dsp:nvSpPr>
      <dsp:spPr>
        <a:xfrm>
          <a:off x="5990805" y="877206"/>
          <a:ext cx="3429631" cy="130074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0649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kern="1200" dirty="0">
              <a:solidFill>
                <a:schemeClr val="bg1"/>
              </a:solidFill>
              <a:cs typeface="Times New Roman" panose="02020603050405020304" pitchFamily="18" charset="0"/>
            </a:rPr>
            <a:t>Consolidación de arreglos institucionales</a:t>
          </a:r>
          <a:endParaRPr lang="es-PE" sz="1800" kern="1200" dirty="0">
            <a:solidFill>
              <a:schemeClr val="bg1"/>
            </a:solidFill>
          </a:endParaRPr>
        </a:p>
      </dsp:txBody>
      <dsp:txXfrm>
        <a:off x="5990805" y="1202392"/>
        <a:ext cx="3104446" cy="650371"/>
      </dsp:txXfrm>
    </dsp:sp>
    <dsp:sp modelId="{7A097F12-5D4A-4616-9F9B-674212D4350B}">
      <dsp:nvSpPr>
        <dsp:cNvPr id="0" name=""/>
        <dsp:cNvSpPr/>
      </dsp:nvSpPr>
      <dsp:spPr>
        <a:xfrm>
          <a:off x="5990805" y="1880266"/>
          <a:ext cx="2750850" cy="24690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700" b="1" kern="1200" dirty="0">
              <a:solidFill>
                <a:schemeClr val="tx1"/>
              </a:solidFill>
            </a:rPr>
            <a:t>Consolidación del proceso de diálogo y articulación entre los sectores y regiones, y las instancias creadas o existentes con actores no estatales</a:t>
          </a:r>
          <a:r>
            <a:rPr lang="es-PE" sz="1700" kern="1200" dirty="0">
              <a:solidFill>
                <a:schemeClr val="tx1"/>
              </a:solidFill>
            </a:rPr>
            <a:t>, para incorporar iniciativas e identificar nuevas medidas.</a:t>
          </a:r>
        </a:p>
      </dsp:txBody>
      <dsp:txXfrm>
        <a:off x="5990805" y="1880266"/>
        <a:ext cx="2750850" cy="2469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4FAB2-BC6B-4BBA-8F04-FD41D1E61803}" type="datetimeFigureOut">
              <a:rPr lang="es-PE" smtClean="0"/>
              <a:t>25/06/2019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4763F-FB34-40BA-BFF0-E3A9CC90EE5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49092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3E58A-41E5-4210-98DE-3B8FB62C973B}" type="datetimeFigureOut">
              <a:rPr lang="es-PE" smtClean="0"/>
              <a:t>25/06/2019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2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8A791-05C0-40B7-A403-3350D3C920D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59483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8A791-05C0-40B7-A403-3350D3C920DF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68675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EN: Encuentro / RT: Reuniones de Trabajo / DE: Desayunos ejecutivos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8A791-05C0-40B7-A403-3350D3C920DF}" type="slidenum">
              <a:rPr lang="es-PE" smtClean="0"/>
              <a:t>10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59596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Colocar # de medidas por sector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8A791-05C0-40B7-A403-3350D3C920DF}" type="slidenum">
              <a:rPr lang="es-PE" smtClean="0"/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4072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Contar lo que se está haciendo en el 2019.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8A791-05C0-40B7-A403-3350D3C920DF}" type="slidenum">
              <a:rPr lang="es-PE" smtClean="0"/>
              <a:t>12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74656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8A791-05C0-40B7-A403-3350D3C920DF}" type="slidenum">
              <a:rPr lang="es-PE" smtClean="0"/>
              <a:t>13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63335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Diagrama 1: Proceso de construcción de las NDC en el Perú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5D147-507B-46B5-8C9F-7414229F317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977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Diagrama 1: Proceso de construcción de las NDC en el Perú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5D147-507B-46B5-8C9F-7414229F317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463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Colocar # de medidas por sector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8A791-05C0-40B7-A403-3350D3C920DF}" type="slidenum">
              <a:rPr lang="es-PE" smtClean="0"/>
              <a:t>16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13472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EN: Encuentro / RT: Reuniones de Trabajo / DE: Desayunos ejecutivos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8A791-05C0-40B7-A403-3350D3C920DF}" type="slidenum">
              <a:rPr lang="es-PE" smtClean="0"/>
              <a:t>17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6405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Diagrama 1: Proceso de construcción de las NDC en el Perú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5D147-507B-46B5-8C9F-7414229F317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89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8A791-05C0-40B7-A403-3350D3C920D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4072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8A791-05C0-40B7-A403-3350D3C920DF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84077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EN: Encuentro / RT: Reuniones de Trabajo / DE: Desayunos ejecutivos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8A791-05C0-40B7-A403-3350D3C920DF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05626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EN: Encuentro / RT: Reuniones de Trabajo / DE: Desayunos ejecutivos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8A791-05C0-40B7-A403-3350D3C920DF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8203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8A791-05C0-40B7-A403-3350D3C920DF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63045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EN: Encuentro / RT: Reuniones de Trabajo / DE: Desayunos ejecutivos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8A791-05C0-40B7-A403-3350D3C920DF}" type="slidenum">
              <a:rPr lang="es-PE" smtClean="0"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62272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EN: Encuentro / RT: Reuniones de Trabajo / DE: Desayunos ejecutivos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8A791-05C0-40B7-A403-3350D3C920DF}" type="slidenum">
              <a:rPr lang="es-PE" smtClean="0"/>
              <a:t>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47266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CB94-2B57-4AC3-BE0F-307190469AE9}" type="datetimeFigureOut">
              <a:rPr lang="es-PE" smtClean="0"/>
              <a:t>25/06/2019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7D0B-FC54-46DD-84F7-E6E92F30FB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62425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CB94-2B57-4AC3-BE0F-307190469AE9}" type="datetimeFigureOut">
              <a:rPr lang="es-PE" smtClean="0"/>
              <a:t>25/06/2019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7D0B-FC54-46DD-84F7-E6E92F30FB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9565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CB94-2B57-4AC3-BE0F-307190469AE9}" type="datetimeFigureOut">
              <a:rPr lang="es-PE" smtClean="0"/>
              <a:t>25/06/2019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7D0B-FC54-46DD-84F7-E6E92F30FB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8848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CB94-2B57-4AC3-BE0F-307190469AE9}" type="datetimeFigureOut">
              <a:rPr lang="es-PE" smtClean="0"/>
              <a:t>25/06/2019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7D0B-FC54-46DD-84F7-E6E92F30FB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0517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CB94-2B57-4AC3-BE0F-307190469AE9}" type="datetimeFigureOut">
              <a:rPr lang="es-PE" smtClean="0"/>
              <a:t>25/06/2019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7D0B-FC54-46DD-84F7-E6E92F30FB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1279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CB94-2B57-4AC3-BE0F-307190469AE9}" type="datetimeFigureOut">
              <a:rPr lang="es-PE" smtClean="0"/>
              <a:t>25/06/2019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7D0B-FC54-46DD-84F7-E6E92F30FB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20563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CB94-2B57-4AC3-BE0F-307190469AE9}" type="datetimeFigureOut">
              <a:rPr lang="es-PE" smtClean="0"/>
              <a:t>25/06/2019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7D0B-FC54-46DD-84F7-E6E92F30FB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967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CB94-2B57-4AC3-BE0F-307190469AE9}" type="datetimeFigureOut">
              <a:rPr lang="es-PE" smtClean="0"/>
              <a:t>25/06/2019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7D0B-FC54-46DD-84F7-E6E92F30FB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28106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CB94-2B57-4AC3-BE0F-307190469AE9}" type="datetimeFigureOut">
              <a:rPr lang="es-PE" smtClean="0"/>
              <a:t>25/06/2019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7D0B-FC54-46DD-84F7-E6E92F30FB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35632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CB94-2B57-4AC3-BE0F-307190469AE9}" type="datetimeFigureOut">
              <a:rPr lang="es-PE" smtClean="0"/>
              <a:t>25/06/2019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7D0B-FC54-46DD-84F7-E6E92F30FB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85219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CB94-2B57-4AC3-BE0F-307190469AE9}" type="datetimeFigureOut">
              <a:rPr lang="es-PE" smtClean="0"/>
              <a:t>25/06/2019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7D0B-FC54-46DD-84F7-E6E92F30FB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62913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ACB94-2B57-4AC3-BE0F-307190469AE9}" type="datetimeFigureOut">
              <a:rPr lang="es-PE" smtClean="0"/>
              <a:t>25/06/2019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A7D0B-FC54-46DD-84F7-E6E92F30FB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5441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9.png"/><Relationship Id="rId3" Type="http://schemas.openxmlformats.org/officeDocument/2006/relationships/image" Target="../media/image3.jpe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2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svg"/><Relationship Id="rId4" Type="http://schemas.openxmlformats.org/officeDocument/2006/relationships/image" Target="../media/image26.png"/><Relationship Id="rId9" Type="http://schemas.openxmlformats.org/officeDocument/2006/relationships/image" Target="../media/image35.png"/><Relationship Id="rId14" Type="http://schemas.openxmlformats.org/officeDocument/2006/relationships/image" Target="../media/image4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53.png"/><Relationship Id="rId18" Type="http://schemas.openxmlformats.org/officeDocument/2006/relationships/image" Target="../media/image58.svg"/><Relationship Id="rId3" Type="http://schemas.openxmlformats.org/officeDocument/2006/relationships/image" Target="../media/image43.png"/><Relationship Id="rId21" Type="http://schemas.openxmlformats.org/officeDocument/2006/relationships/image" Target="../media/image3.jpeg"/><Relationship Id="rId7" Type="http://schemas.openxmlformats.org/officeDocument/2006/relationships/image" Target="../media/image47.png"/><Relationship Id="rId12" Type="http://schemas.openxmlformats.org/officeDocument/2006/relationships/image" Target="../media/image52.svg"/><Relationship Id="rId17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6.svg"/><Relationship Id="rId20" Type="http://schemas.openxmlformats.org/officeDocument/2006/relationships/image" Target="../media/image6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svg"/><Relationship Id="rId19" Type="http://schemas.openxmlformats.org/officeDocument/2006/relationships/image" Target="../media/image59.png"/><Relationship Id="rId4" Type="http://schemas.openxmlformats.org/officeDocument/2006/relationships/image" Target="../media/image44.svg"/><Relationship Id="rId9" Type="http://schemas.openxmlformats.org/officeDocument/2006/relationships/image" Target="../media/image49.png"/><Relationship Id="rId14" Type="http://schemas.openxmlformats.org/officeDocument/2006/relationships/image" Target="../media/image5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13" Type="http://schemas.openxmlformats.org/officeDocument/2006/relationships/image" Target="../media/image69.png"/><Relationship Id="rId3" Type="http://schemas.openxmlformats.org/officeDocument/2006/relationships/image" Target="../media/image26.png"/><Relationship Id="rId7" Type="http://schemas.openxmlformats.org/officeDocument/2006/relationships/image" Target="../media/image63.png"/><Relationship Id="rId12" Type="http://schemas.openxmlformats.org/officeDocument/2006/relationships/image" Target="../media/image68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sv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svg"/><Relationship Id="rId4" Type="http://schemas.openxmlformats.org/officeDocument/2006/relationships/image" Target="../media/image3.jpeg"/><Relationship Id="rId9" Type="http://schemas.openxmlformats.org/officeDocument/2006/relationships/image" Target="../media/image65.png"/><Relationship Id="rId14" Type="http://schemas.openxmlformats.org/officeDocument/2006/relationships/image" Target="../media/image70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3" Type="http://schemas.openxmlformats.org/officeDocument/2006/relationships/image" Target="../media/image43.png"/><Relationship Id="rId7" Type="http://schemas.openxmlformats.org/officeDocument/2006/relationships/image" Target="../media/image73.png"/><Relationship Id="rId12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sv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svg"/><Relationship Id="rId4" Type="http://schemas.openxmlformats.org/officeDocument/2006/relationships/image" Target="../media/image44.svg"/><Relationship Id="rId9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g"/><Relationship Id="rId3" Type="http://schemas.openxmlformats.org/officeDocument/2006/relationships/image" Target="../media/image3.jpeg"/><Relationship Id="rId7" Type="http://schemas.openxmlformats.org/officeDocument/2006/relationships/image" Target="../media/image8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9.jpeg"/><Relationship Id="rId11" Type="http://schemas.openxmlformats.org/officeDocument/2006/relationships/image" Target="../media/image40.svg"/><Relationship Id="rId5" Type="http://schemas.openxmlformats.org/officeDocument/2006/relationships/image" Target="../media/image78.jpeg"/><Relationship Id="rId10" Type="http://schemas.openxmlformats.org/officeDocument/2006/relationships/image" Target="../media/image39.png"/><Relationship Id="rId4" Type="http://schemas.openxmlformats.org/officeDocument/2006/relationships/image" Target="../media/image26.png"/><Relationship Id="rId9" Type="http://schemas.openxmlformats.org/officeDocument/2006/relationships/image" Target="../media/image8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18" Type="http://schemas.openxmlformats.org/officeDocument/2006/relationships/image" Target="../media/image23.svg"/><Relationship Id="rId3" Type="http://schemas.openxmlformats.org/officeDocument/2006/relationships/image" Target="../media/image8.png"/><Relationship Id="rId21" Type="http://schemas.openxmlformats.org/officeDocument/2006/relationships/image" Target="../media/image3.jpe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svg"/><Relationship Id="rId20" Type="http://schemas.openxmlformats.org/officeDocument/2006/relationships/image" Target="../media/image2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svg"/><Relationship Id="rId19" Type="http://schemas.openxmlformats.org/officeDocument/2006/relationships/image" Target="../media/image24.pn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6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Rectángulo"/>
          <p:cNvSpPr>
            <a:spLocks noChangeArrowheads="1"/>
          </p:cNvSpPr>
          <p:nvPr/>
        </p:nvSpPr>
        <p:spPr bwMode="auto">
          <a:xfrm>
            <a:off x="158151" y="4336284"/>
            <a:ext cx="11869947" cy="1323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000" b="1" dirty="0">
                <a:solidFill>
                  <a:schemeClr val="bg1"/>
                </a:solidFill>
                <a:cs typeface="Calibri" pitchFamily="34" charset="0"/>
              </a:rPr>
              <a:t>La respuesta peruana al cambio climático – NDC adaptación y mitigación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981" y="365534"/>
            <a:ext cx="2856570" cy="646558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227466" y="5731492"/>
            <a:ext cx="6403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cs typeface="Calibri" pitchFamily="34" charset="0"/>
              </a:rPr>
              <a:t>Alexis Echevarría Ramírez</a:t>
            </a:r>
          </a:p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cs typeface="Calibri" pitchFamily="34" charset="0"/>
              </a:rPr>
              <a:t>Coordinador de procesos NDC</a:t>
            </a:r>
          </a:p>
          <a:p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cs typeface="Calibri" pitchFamily="34" charset="0"/>
              </a:rPr>
              <a:t>Dirección General de Cambio Climático y Desertificación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085A3C1-7AAD-4B14-A0AD-25D3C656AD26}"/>
              </a:ext>
            </a:extLst>
          </p:cNvPr>
          <p:cNvSpPr/>
          <p:nvPr/>
        </p:nvSpPr>
        <p:spPr>
          <a:xfrm>
            <a:off x="163902" y="163902"/>
            <a:ext cx="11869947" cy="660164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F85D1AB-6B04-434A-BC42-D24BD8DD94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3" b="10796"/>
          <a:stretch/>
        </p:blipFill>
        <p:spPr>
          <a:xfrm>
            <a:off x="3429178" y="597779"/>
            <a:ext cx="5251334" cy="371798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15" y="365534"/>
            <a:ext cx="3090664" cy="660375"/>
          </a:xfrm>
          <a:prstGeom prst="rect">
            <a:avLst/>
          </a:prstGeom>
        </p:spPr>
      </p:pic>
      <p:sp>
        <p:nvSpPr>
          <p:cNvPr id="11" name="8 CuadroTexto"/>
          <p:cNvSpPr txBox="1"/>
          <p:nvPr/>
        </p:nvSpPr>
        <p:spPr>
          <a:xfrm>
            <a:off x="8727515" y="6008491"/>
            <a:ext cx="3232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cs typeface="Calibri" pitchFamily="34" charset="0"/>
              </a:rPr>
              <a:t>Lima, Julio de 2019</a:t>
            </a:r>
          </a:p>
        </p:txBody>
      </p:sp>
    </p:spTree>
    <p:extLst>
      <p:ext uri="{BB962C8B-B14F-4D97-AF65-F5344CB8AC3E}">
        <p14:creationId xmlns:p14="http://schemas.microsoft.com/office/powerpoint/2010/main" val="1182468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4A7FBB4-64ED-4871-AF79-0AEF5D4AC8C2}"/>
              </a:ext>
            </a:extLst>
          </p:cNvPr>
          <p:cNvSpPr/>
          <p:nvPr/>
        </p:nvSpPr>
        <p:spPr>
          <a:xfrm>
            <a:off x="244663" y="278559"/>
            <a:ext cx="7788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altLang="es-PE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Actores clave en los Dialoguemos sobre las NDC</a:t>
            </a:r>
            <a:endParaRPr lang="es-PE" sz="3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50628946-194D-4B17-B090-A19EA96C3038}"/>
              </a:ext>
            </a:extLst>
          </p:cNvPr>
          <p:cNvSpPr/>
          <p:nvPr/>
        </p:nvSpPr>
        <p:spPr>
          <a:xfrm>
            <a:off x="0" y="0"/>
            <a:ext cx="7283570" cy="672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D670A21D-A66D-4BE0-9ABF-EB16C51A8F1F}"/>
              </a:ext>
            </a:extLst>
          </p:cNvPr>
          <p:cNvSpPr/>
          <p:nvPr/>
        </p:nvSpPr>
        <p:spPr>
          <a:xfrm>
            <a:off x="7283570" y="0"/>
            <a:ext cx="862642" cy="672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E38A75E5-B4E4-40C7-AFC2-B77488A7C7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215" y="207874"/>
            <a:ext cx="3090664" cy="660375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EE2887E6-545C-4FD6-80D6-96C303D4A712}"/>
              </a:ext>
            </a:extLst>
          </p:cNvPr>
          <p:cNvSpPr/>
          <p:nvPr/>
        </p:nvSpPr>
        <p:spPr>
          <a:xfrm>
            <a:off x="3045129" y="6796990"/>
            <a:ext cx="9146872" cy="714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40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706070D1-A197-4935-B863-F3C92CE83880}"/>
              </a:ext>
            </a:extLst>
          </p:cNvPr>
          <p:cNvSpPr/>
          <p:nvPr/>
        </p:nvSpPr>
        <p:spPr>
          <a:xfrm>
            <a:off x="2197530" y="6790765"/>
            <a:ext cx="862642" cy="672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400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AB18A09D-2150-4D44-B02A-58CF0484A1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3" b="10796"/>
          <a:stretch/>
        </p:blipFill>
        <p:spPr>
          <a:xfrm>
            <a:off x="186749" y="5996576"/>
            <a:ext cx="1115840" cy="790023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A42F3340-8527-418C-BE3A-6AC933F0AAFD}"/>
              </a:ext>
            </a:extLst>
          </p:cNvPr>
          <p:cNvGrpSpPr/>
          <p:nvPr/>
        </p:nvGrpSpPr>
        <p:grpSpPr>
          <a:xfrm>
            <a:off x="244663" y="1098353"/>
            <a:ext cx="11702674" cy="4941338"/>
            <a:chOff x="244663" y="1098353"/>
            <a:chExt cx="11702674" cy="4941338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87B7232A-8EF8-4308-973F-042C54B91E60}"/>
                </a:ext>
              </a:extLst>
            </p:cNvPr>
            <p:cNvSpPr/>
            <p:nvPr/>
          </p:nvSpPr>
          <p:spPr>
            <a:xfrm>
              <a:off x="244663" y="2900643"/>
              <a:ext cx="2471511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PE" sz="2000" b="1" dirty="0"/>
                <a:t>Sector privado: </a:t>
              </a:r>
              <a:r>
                <a:rPr lang="es-PE" sz="2000" dirty="0"/>
                <a:t>gremios empresariales, empresas y productores</a:t>
              </a:r>
              <a:endParaRPr lang="es-MX" sz="2000" b="1" dirty="0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0B19FFF0-FBB0-4DB3-8E3B-4421AB66F7D3}"/>
                </a:ext>
              </a:extLst>
            </p:cNvPr>
            <p:cNvSpPr/>
            <p:nvPr/>
          </p:nvSpPr>
          <p:spPr>
            <a:xfrm>
              <a:off x="4363437" y="1935753"/>
              <a:ext cx="3264991" cy="3264991"/>
            </a:xfrm>
            <a:prstGeom prst="ellipse">
              <a:avLst/>
            </a:prstGeom>
            <a:noFill/>
            <a:ln w="57150">
              <a:solidFill>
                <a:srgbClr val="3881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2958DE1A-7202-4744-9543-FC5CB07225B4}"/>
                </a:ext>
              </a:extLst>
            </p:cNvPr>
            <p:cNvSpPr/>
            <p:nvPr/>
          </p:nvSpPr>
          <p:spPr>
            <a:xfrm>
              <a:off x="4526569" y="2969406"/>
              <a:ext cx="2938721" cy="14132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3400"/>
                </a:lnSpc>
              </a:pPr>
              <a:r>
                <a:rPr lang="es-PE" sz="3600" b="1" dirty="0">
                  <a:solidFill>
                    <a:srgbClr val="59595B"/>
                  </a:solidFill>
                </a:rPr>
                <a:t>Actores clave en cambio climático</a:t>
              </a: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B9B8E980-BE20-409E-BA10-794DF8221FF6}"/>
                </a:ext>
              </a:extLst>
            </p:cNvPr>
            <p:cNvSpPr/>
            <p:nvPr/>
          </p:nvSpPr>
          <p:spPr>
            <a:xfrm>
              <a:off x="4117514" y="1689832"/>
              <a:ext cx="3756833" cy="3756833"/>
            </a:xfrm>
            <a:prstGeom prst="ellipse">
              <a:avLst/>
            </a:prstGeom>
            <a:noFill/>
            <a:ln w="57150">
              <a:solidFill>
                <a:srgbClr val="3881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82B58D5E-AC3D-40B8-98A2-02518B1E5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464257" y="2920604"/>
              <a:ext cx="982697" cy="741658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699406AC-A2B8-4FD2-A169-FD0044724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111829" y="1382112"/>
              <a:ext cx="948987" cy="781519"/>
            </a:xfrm>
            <a:prstGeom prst="rect">
              <a:avLst/>
            </a:prstGeom>
          </p:spPr>
        </p:pic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64A3B088-8B84-4240-9BEF-39D9744F6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191166" y="5062816"/>
              <a:ext cx="634610" cy="634610"/>
            </a:xfrm>
            <a:prstGeom prst="rect">
              <a:avLst/>
            </a:prstGeom>
          </p:spPr>
        </p:pic>
        <p:pic>
          <p:nvPicPr>
            <p:cNvPr id="17" name="Gráfico 16">
              <a:extLst>
                <a:ext uri="{FF2B5EF4-FFF2-40B4-BE49-F238E27FC236}">
                  <a16:creationId xmlns:a16="http://schemas.microsoft.com/office/drawing/2014/main" id="{8233A290-1EA0-42BC-B2C9-45C1987DF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086096" y="4851908"/>
              <a:ext cx="858659" cy="664246"/>
            </a:xfrm>
            <a:prstGeom prst="rect">
              <a:avLst/>
            </a:prstGeom>
          </p:spPr>
        </p:pic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0A6EF177-21DC-4473-822D-E7464CBE507A}"/>
                </a:ext>
              </a:extLst>
            </p:cNvPr>
            <p:cNvSpPr/>
            <p:nvPr/>
          </p:nvSpPr>
          <p:spPr>
            <a:xfrm>
              <a:off x="9684055" y="1098353"/>
              <a:ext cx="2149977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PE" sz="2000" b="1" dirty="0"/>
                <a:t>Pueblos indígenas:</a:t>
              </a:r>
            </a:p>
            <a:p>
              <a:pPr algn="ctr"/>
              <a:r>
                <a:rPr lang="es-PE" sz="2000" dirty="0"/>
                <a:t>Organizaciones nacionales y regionales</a:t>
              </a:r>
              <a:endParaRPr lang="es-MX" sz="2000" dirty="0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D98508A9-0849-4F1A-8762-56005C65771F}"/>
                </a:ext>
              </a:extLst>
            </p:cNvPr>
            <p:cNvSpPr/>
            <p:nvPr/>
          </p:nvSpPr>
          <p:spPr>
            <a:xfrm>
              <a:off x="740105" y="5024028"/>
              <a:ext cx="230046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PE" sz="2000" b="1" dirty="0"/>
                <a:t>Academia: </a:t>
              </a:r>
              <a:r>
                <a:rPr lang="es-PE" sz="2000" dirty="0"/>
                <a:t>centros de investigación y universidades</a:t>
              </a:r>
              <a:endParaRPr lang="es-MX" sz="2000" b="1" dirty="0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12D4559D-1276-4AAF-BC23-8DF46A1050B5}"/>
                </a:ext>
              </a:extLst>
            </p:cNvPr>
            <p:cNvSpPr/>
            <p:nvPr/>
          </p:nvSpPr>
          <p:spPr>
            <a:xfrm>
              <a:off x="545625" y="1326140"/>
              <a:ext cx="2784136" cy="6319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PE" sz="2000" b="1" dirty="0"/>
                <a:t>Sector público multinivel: </a:t>
              </a:r>
              <a:r>
                <a:rPr lang="es-PE" sz="2000" dirty="0"/>
                <a:t>nacional, regional y local</a:t>
              </a:r>
              <a:endParaRPr lang="es-MX" sz="2000" b="1" dirty="0"/>
            </a:p>
          </p:txBody>
        </p:sp>
        <p:pic>
          <p:nvPicPr>
            <p:cNvPr id="21" name="Gráfico 20">
              <a:extLst>
                <a:ext uri="{FF2B5EF4-FFF2-40B4-BE49-F238E27FC236}">
                  <a16:creationId xmlns:a16="http://schemas.microsoft.com/office/drawing/2014/main" id="{EC528729-7914-4A78-82A0-26DEEF617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576599" y="2843135"/>
              <a:ext cx="759316" cy="741657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C7B27548-6C3E-41A6-B3DF-B53156F75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198314" y="1390262"/>
              <a:ext cx="1515886" cy="595867"/>
            </a:xfrm>
            <a:prstGeom prst="rect">
              <a:avLst/>
            </a:prstGeom>
          </p:spPr>
        </p:pic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5F9CB577-5829-42E3-99A3-8A8075740BC8}"/>
                </a:ext>
              </a:extLst>
            </p:cNvPr>
            <p:cNvSpPr/>
            <p:nvPr/>
          </p:nvSpPr>
          <p:spPr>
            <a:xfrm>
              <a:off x="9163201" y="3048706"/>
              <a:ext cx="2784136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PE" sz="2000" b="1" dirty="0"/>
                <a:t>Sociedad civil:</a:t>
              </a:r>
            </a:p>
            <a:p>
              <a:pPr algn="ctr"/>
              <a:r>
                <a:rPr lang="es-PE" sz="2000" dirty="0"/>
                <a:t>ONGs, gremios sindicales, movimientos ciudadanos y colegios profesionales</a:t>
              </a:r>
              <a:endParaRPr lang="es-MX" sz="2000" dirty="0"/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231A2799-860E-4F31-86FF-24E1E85AC0F4}"/>
                </a:ext>
              </a:extLst>
            </p:cNvPr>
            <p:cNvSpPr/>
            <p:nvPr/>
          </p:nvSpPr>
          <p:spPr>
            <a:xfrm>
              <a:off x="8956257" y="5064170"/>
              <a:ext cx="1632497" cy="6319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PE" sz="2000" b="1" dirty="0"/>
                <a:t>Cooperación Internacional</a:t>
              </a:r>
              <a:endParaRPr lang="es-MX" sz="2000" dirty="0"/>
            </a:p>
          </p:txBody>
        </p:sp>
        <p:cxnSp>
          <p:nvCxnSpPr>
            <p:cNvPr id="31" name="Conector recto 30">
              <a:extLst>
                <a:ext uri="{FF2B5EF4-FFF2-40B4-BE49-F238E27FC236}">
                  <a16:creationId xmlns:a16="http://schemas.microsoft.com/office/drawing/2014/main" id="{462C5A3B-9425-487E-9209-50805C1EB3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44661" y="4657590"/>
              <a:ext cx="452646" cy="322561"/>
            </a:xfrm>
            <a:prstGeom prst="line">
              <a:avLst/>
            </a:prstGeom>
            <a:ln w="38100">
              <a:solidFill>
                <a:srgbClr val="3881BF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10BC8D2B-5138-4244-8EFD-3B89F42CB5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74347" y="3371191"/>
              <a:ext cx="531191" cy="0"/>
            </a:xfrm>
            <a:prstGeom prst="line">
              <a:avLst/>
            </a:prstGeom>
            <a:ln w="38100">
              <a:solidFill>
                <a:srgbClr val="3881BF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>
              <a:extLst>
                <a:ext uri="{FF2B5EF4-FFF2-40B4-BE49-F238E27FC236}">
                  <a16:creationId xmlns:a16="http://schemas.microsoft.com/office/drawing/2014/main" id="{AA925D0C-C321-477D-A392-FB92F7FAA5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81059" y="1913961"/>
              <a:ext cx="489785" cy="348354"/>
            </a:xfrm>
            <a:prstGeom prst="line">
              <a:avLst/>
            </a:prstGeom>
            <a:ln w="38100">
              <a:solidFill>
                <a:srgbClr val="3881BF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576204AF-ED7D-49C9-A164-99F62958E60F}"/>
                </a:ext>
              </a:extLst>
            </p:cNvPr>
            <p:cNvCxnSpPr>
              <a:cxnSpLocks/>
            </p:cNvCxnSpPr>
            <p:nvPr/>
          </p:nvCxnSpPr>
          <p:spPr>
            <a:xfrm>
              <a:off x="3574737" y="3377726"/>
              <a:ext cx="554069" cy="0"/>
            </a:xfrm>
            <a:prstGeom prst="line">
              <a:avLst/>
            </a:prstGeom>
            <a:ln w="38100">
              <a:solidFill>
                <a:srgbClr val="3881BF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>
              <a:extLst>
                <a:ext uri="{FF2B5EF4-FFF2-40B4-BE49-F238E27FC236}">
                  <a16:creationId xmlns:a16="http://schemas.microsoft.com/office/drawing/2014/main" id="{53A9B535-4B38-491D-8C38-D805D35187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46617" y="4757694"/>
              <a:ext cx="468661" cy="232019"/>
            </a:xfrm>
            <a:prstGeom prst="line">
              <a:avLst/>
            </a:prstGeom>
            <a:ln w="38100">
              <a:solidFill>
                <a:srgbClr val="3881BF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>
              <a:extLst>
                <a:ext uri="{FF2B5EF4-FFF2-40B4-BE49-F238E27FC236}">
                  <a16:creationId xmlns:a16="http://schemas.microsoft.com/office/drawing/2014/main" id="{E6EC9945-DD02-4C60-AB82-B1104E035AA3}"/>
                </a:ext>
              </a:extLst>
            </p:cNvPr>
            <p:cNvCxnSpPr>
              <a:cxnSpLocks/>
            </p:cNvCxnSpPr>
            <p:nvPr/>
          </p:nvCxnSpPr>
          <p:spPr>
            <a:xfrm>
              <a:off x="4368970" y="1830991"/>
              <a:ext cx="356431" cy="375837"/>
            </a:xfrm>
            <a:prstGeom prst="line">
              <a:avLst/>
            </a:prstGeom>
            <a:ln w="38100">
              <a:solidFill>
                <a:srgbClr val="3881BF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379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5">
            <a:extLst>
              <a:ext uri="{FF2B5EF4-FFF2-40B4-BE49-F238E27FC236}">
                <a16:creationId xmlns:a16="http://schemas.microsoft.com/office/drawing/2014/main" id="{3D5B8065-A0B9-4E0E-ABCA-DE175EB8BF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4017" y="1654262"/>
            <a:ext cx="6559469" cy="2969158"/>
          </a:xfrm>
          <a:prstGeom prst="rect">
            <a:avLst/>
          </a:prstGeom>
        </p:spPr>
      </p:pic>
      <p:sp>
        <p:nvSpPr>
          <p:cNvPr id="18" name="CuadroTexto 43"/>
          <p:cNvSpPr txBox="1"/>
          <p:nvPr/>
        </p:nvSpPr>
        <p:spPr>
          <a:xfrm>
            <a:off x="5929344" y="2157177"/>
            <a:ext cx="55237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PE" sz="3200" b="1" dirty="0"/>
              <a:t>+50 Dialoguemos </a:t>
            </a:r>
            <a:r>
              <a:rPr lang="es-PE" sz="3200" dirty="0"/>
              <a:t>sobre las NDC</a:t>
            </a:r>
          </a:p>
          <a:p>
            <a:pPr lvl="0" algn="ctr"/>
            <a:r>
              <a:rPr lang="es-PE" sz="3200" b="1" dirty="0"/>
              <a:t>+2,000 actores </a:t>
            </a:r>
            <a:r>
              <a:rPr lang="es-PE" sz="3200" dirty="0"/>
              <a:t>a nivel nacional, regional y local. </a:t>
            </a:r>
          </a:p>
          <a:p>
            <a:pPr algn="ctr">
              <a:spcAft>
                <a:spcPts val="600"/>
              </a:spcAft>
            </a:pPr>
            <a:endParaRPr lang="es-MX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1" name="Grupo 45">
            <a:extLst>
              <a:ext uri="{FF2B5EF4-FFF2-40B4-BE49-F238E27FC236}">
                <a16:creationId xmlns:a16="http://schemas.microsoft.com/office/drawing/2014/main" id="{D3909107-22F8-48F1-9263-D967EC724747}"/>
              </a:ext>
            </a:extLst>
          </p:cNvPr>
          <p:cNvGrpSpPr/>
          <p:nvPr/>
        </p:nvGrpSpPr>
        <p:grpSpPr>
          <a:xfrm>
            <a:off x="2275840" y="676188"/>
            <a:ext cx="5104954" cy="5636349"/>
            <a:chOff x="1632120" y="1432364"/>
            <a:chExt cx="3271030" cy="4506011"/>
          </a:xfrm>
        </p:grpSpPr>
        <p:pic>
          <p:nvPicPr>
            <p:cNvPr id="29" name="Gráfico 7">
              <a:extLst>
                <a:ext uri="{FF2B5EF4-FFF2-40B4-BE49-F238E27FC236}">
                  <a16:creationId xmlns:a16="http://schemas.microsoft.com/office/drawing/2014/main" id="{7D9C304C-8DE5-49CF-9B5C-27291D808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32120" y="1432364"/>
              <a:ext cx="3271030" cy="4506011"/>
            </a:xfrm>
            <a:prstGeom prst="rect">
              <a:avLst/>
            </a:prstGeom>
          </p:spPr>
        </p:pic>
        <p:pic>
          <p:nvPicPr>
            <p:cNvPr id="30" name="Gráfico 8">
              <a:extLst>
                <a:ext uri="{FF2B5EF4-FFF2-40B4-BE49-F238E27FC236}">
                  <a16:creationId xmlns:a16="http://schemas.microsoft.com/office/drawing/2014/main" id="{9EC24EE6-E879-4BA5-BDE7-388EED04E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05779" y="1608674"/>
              <a:ext cx="2803740" cy="4088788"/>
            </a:xfrm>
            <a:prstGeom prst="rect">
              <a:avLst/>
            </a:prstGeom>
          </p:spPr>
        </p:pic>
      </p:grpSp>
      <p:pic>
        <p:nvPicPr>
          <p:cNvPr id="22" name="Gráfico 14">
            <a:extLst>
              <a:ext uri="{FF2B5EF4-FFF2-40B4-BE49-F238E27FC236}">
                <a16:creationId xmlns:a16="http://schemas.microsoft.com/office/drawing/2014/main" id="{728B63A8-36F5-4318-B8F5-F632BC2504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94831" y="1391856"/>
            <a:ext cx="1171284" cy="544783"/>
          </a:xfrm>
          <a:prstGeom prst="rect">
            <a:avLst/>
          </a:prstGeom>
        </p:spPr>
      </p:pic>
      <p:pic>
        <p:nvPicPr>
          <p:cNvPr id="23" name="Gráfico 15">
            <a:extLst>
              <a:ext uri="{FF2B5EF4-FFF2-40B4-BE49-F238E27FC236}">
                <a16:creationId xmlns:a16="http://schemas.microsoft.com/office/drawing/2014/main" id="{77DC1B3D-A9CA-42B0-B5B9-6A66C50A3B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015736" y="2738898"/>
            <a:ext cx="914329" cy="494231"/>
          </a:xfrm>
          <a:prstGeom prst="rect">
            <a:avLst/>
          </a:prstGeom>
        </p:spPr>
      </p:pic>
      <p:pic>
        <p:nvPicPr>
          <p:cNvPr id="24" name="Gráfico 16">
            <a:extLst>
              <a:ext uri="{FF2B5EF4-FFF2-40B4-BE49-F238E27FC236}">
                <a16:creationId xmlns:a16="http://schemas.microsoft.com/office/drawing/2014/main" id="{F8AA4706-8200-422D-9E24-5F22B2CE0AD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658822" y="4974158"/>
            <a:ext cx="437178" cy="362682"/>
          </a:xfrm>
          <a:prstGeom prst="rect">
            <a:avLst/>
          </a:prstGeom>
        </p:spPr>
      </p:pic>
      <p:pic>
        <p:nvPicPr>
          <p:cNvPr id="26" name="Gráfico 21">
            <a:extLst>
              <a:ext uri="{FF2B5EF4-FFF2-40B4-BE49-F238E27FC236}">
                <a16:creationId xmlns:a16="http://schemas.microsoft.com/office/drawing/2014/main" id="{9E0385B0-D694-4332-8E43-DDA725C3502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267899" y="2986014"/>
            <a:ext cx="373886" cy="623141"/>
          </a:xfrm>
          <a:prstGeom prst="rect">
            <a:avLst/>
          </a:prstGeom>
        </p:spPr>
      </p:pic>
      <p:pic>
        <p:nvPicPr>
          <p:cNvPr id="27" name="Gráfico 22">
            <a:extLst>
              <a:ext uri="{FF2B5EF4-FFF2-40B4-BE49-F238E27FC236}">
                <a16:creationId xmlns:a16="http://schemas.microsoft.com/office/drawing/2014/main" id="{355C4D36-E454-4941-8BE4-5B6F663BD10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079181" y="1654261"/>
            <a:ext cx="513621" cy="649579"/>
          </a:xfrm>
          <a:prstGeom prst="rect">
            <a:avLst/>
          </a:prstGeom>
        </p:spPr>
      </p:pic>
      <p:pic>
        <p:nvPicPr>
          <p:cNvPr id="28" name="Gráfico 23">
            <a:extLst>
              <a:ext uri="{FF2B5EF4-FFF2-40B4-BE49-F238E27FC236}">
                <a16:creationId xmlns:a16="http://schemas.microsoft.com/office/drawing/2014/main" id="{2AF386F9-1C64-4ABE-8BD7-9B28B35A120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665298" y="4661268"/>
            <a:ext cx="529533" cy="494231"/>
          </a:xfrm>
          <a:prstGeom prst="rect">
            <a:avLst/>
          </a:prstGeom>
        </p:spPr>
      </p:pic>
      <p:sp>
        <p:nvSpPr>
          <p:cNvPr id="31" name="Título 1">
            <a:extLst>
              <a:ext uri="{FF2B5EF4-FFF2-40B4-BE49-F238E27FC236}">
                <a16:creationId xmlns:a16="http://schemas.microsoft.com/office/drawing/2014/main" id="{8C205CEA-CAC8-4BE1-9915-ACDF882ABCEA}"/>
              </a:ext>
            </a:extLst>
          </p:cNvPr>
          <p:cNvSpPr txBox="1">
            <a:spLocks/>
          </p:cNvSpPr>
          <p:nvPr/>
        </p:nvSpPr>
        <p:spPr bwMode="auto">
          <a:xfrm>
            <a:off x="485540" y="273559"/>
            <a:ext cx="454837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Resultados 2018 - 2019</a:t>
            </a:r>
          </a:p>
        </p:txBody>
      </p:sp>
      <p:sp>
        <p:nvSpPr>
          <p:cNvPr id="33" name="Rectángulo 13">
            <a:extLst>
              <a:ext uri="{FF2B5EF4-FFF2-40B4-BE49-F238E27FC236}">
                <a16:creationId xmlns:a16="http://schemas.microsoft.com/office/drawing/2014/main" id="{409CD873-E80B-4D84-B6D8-4C52C81A9559}"/>
              </a:ext>
            </a:extLst>
          </p:cNvPr>
          <p:cNvSpPr/>
          <p:nvPr/>
        </p:nvSpPr>
        <p:spPr>
          <a:xfrm>
            <a:off x="0" y="0"/>
            <a:ext cx="7283570" cy="672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4" name="Rectángulo 14">
            <a:extLst>
              <a:ext uri="{FF2B5EF4-FFF2-40B4-BE49-F238E27FC236}">
                <a16:creationId xmlns:a16="http://schemas.microsoft.com/office/drawing/2014/main" id="{C3EBBE7B-8014-4E9C-AC2C-5C07855A6F4D}"/>
              </a:ext>
            </a:extLst>
          </p:cNvPr>
          <p:cNvSpPr/>
          <p:nvPr/>
        </p:nvSpPr>
        <p:spPr>
          <a:xfrm>
            <a:off x="7283570" y="0"/>
            <a:ext cx="862642" cy="672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5" name="Imagen 37">
            <a:extLst>
              <a:ext uri="{FF2B5EF4-FFF2-40B4-BE49-F238E27FC236}">
                <a16:creationId xmlns:a16="http://schemas.microsoft.com/office/drawing/2014/main" id="{C1C33107-2749-417A-A98A-AD2110BD2D1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215" y="207874"/>
            <a:ext cx="3090664" cy="660375"/>
          </a:xfrm>
          <a:prstGeom prst="rect">
            <a:avLst/>
          </a:prstGeom>
        </p:spPr>
      </p:pic>
      <p:sp>
        <p:nvSpPr>
          <p:cNvPr id="36" name="Rectángulo 1">
            <a:extLst>
              <a:ext uri="{FF2B5EF4-FFF2-40B4-BE49-F238E27FC236}">
                <a16:creationId xmlns:a16="http://schemas.microsoft.com/office/drawing/2014/main" id="{251AC929-DCD8-4B04-9171-510932480C0D}"/>
              </a:ext>
            </a:extLst>
          </p:cNvPr>
          <p:cNvSpPr/>
          <p:nvPr/>
        </p:nvSpPr>
        <p:spPr>
          <a:xfrm>
            <a:off x="3045128" y="6799299"/>
            <a:ext cx="9146872" cy="714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7F7F7F"/>
              </a:solidFill>
            </a:endParaRPr>
          </a:p>
        </p:txBody>
      </p:sp>
      <p:sp>
        <p:nvSpPr>
          <p:cNvPr id="37" name="Rectángulo 12">
            <a:extLst>
              <a:ext uri="{FF2B5EF4-FFF2-40B4-BE49-F238E27FC236}">
                <a16:creationId xmlns:a16="http://schemas.microsoft.com/office/drawing/2014/main" id="{8CFECC5E-E143-4AC4-9031-CE5B1D55EEC8}"/>
              </a:ext>
            </a:extLst>
          </p:cNvPr>
          <p:cNvSpPr/>
          <p:nvPr/>
        </p:nvSpPr>
        <p:spPr>
          <a:xfrm>
            <a:off x="2201341" y="6807812"/>
            <a:ext cx="862642" cy="672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7F7F7F"/>
              </a:solidFill>
            </a:endParaRPr>
          </a:p>
        </p:txBody>
      </p:sp>
      <p:pic>
        <p:nvPicPr>
          <p:cNvPr id="38" name="Gráfico 16">
            <a:extLst>
              <a:ext uri="{FF2B5EF4-FFF2-40B4-BE49-F238E27FC236}">
                <a16:creationId xmlns:a16="http://schemas.microsoft.com/office/drawing/2014/main" id="{106FF866-D8F6-49B7-8C58-F833B95D8AA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829165" y="4161138"/>
            <a:ext cx="437178" cy="36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09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E9B2225-D5CD-4F2A-8211-A26FD024760E}"/>
              </a:ext>
            </a:extLst>
          </p:cNvPr>
          <p:cNvSpPr/>
          <p:nvPr/>
        </p:nvSpPr>
        <p:spPr>
          <a:xfrm>
            <a:off x="3045129" y="6798390"/>
            <a:ext cx="9146872" cy="714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6420BDE-2448-46A8-BB17-1541F47859DB}"/>
              </a:ext>
            </a:extLst>
          </p:cNvPr>
          <p:cNvSpPr/>
          <p:nvPr/>
        </p:nvSpPr>
        <p:spPr>
          <a:xfrm>
            <a:off x="2182487" y="6792165"/>
            <a:ext cx="862642" cy="672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11063B9-C3A2-46B3-B008-F5262DE6302E}"/>
              </a:ext>
            </a:extLst>
          </p:cNvPr>
          <p:cNvSpPr/>
          <p:nvPr/>
        </p:nvSpPr>
        <p:spPr>
          <a:xfrm>
            <a:off x="0" y="0"/>
            <a:ext cx="7283570" cy="672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7C78F57-23C5-481A-944B-16EBEDB31B5B}"/>
              </a:ext>
            </a:extLst>
          </p:cNvPr>
          <p:cNvSpPr/>
          <p:nvPr/>
        </p:nvSpPr>
        <p:spPr>
          <a:xfrm>
            <a:off x="7283570" y="0"/>
            <a:ext cx="862642" cy="672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D0A9509A-3504-4E5E-9262-437FC17DD3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3" b="10796"/>
          <a:stretch/>
        </p:blipFill>
        <p:spPr>
          <a:xfrm>
            <a:off x="90088" y="5990374"/>
            <a:ext cx="1115840" cy="79002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9607B28-938E-407B-ACAD-15C05D6874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215" y="207874"/>
            <a:ext cx="3090664" cy="660375"/>
          </a:xfrm>
          <a:prstGeom prst="rect">
            <a:avLst/>
          </a:prstGeom>
        </p:spPr>
      </p:pic>
      <p:sp>
        <p:nvSpPr>
          <p:cNvPr id="20" name="6 CuadroTexto">
            <a:extLst>
              <a:ext uri="{FF2B5EF4-FFF2-40B4-BE49-F238E27FC236}">
                <a16:creationId xmlns:a16="http://schemas.microsoft.com/office/drawing/2014/main" id="{AD8E33B3-1E60-4F75-80F2-41E628E27FF5}"/>
              </a:ext>
            </a:extLst>
          </p:cNvPr>
          <p:cNvSpPr txBox="1"/>
          <p:nvPr/>
        </p:nvSpPr>
        <p:spPr>
          <a:xfrm>
            <a:off x="500126" y="329466"/>
            <a:ext cx="7118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36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Principales resultados:</a:t>
            </a: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CC681884-4401-4EF2-8F3B-AA6F034B7486}"/>
              </a:ext>
            </a:extLst>
          </p:cNvPr>
          <p:cNvGrpSpPr/>
          <p:nvPr/>
        </p:nvGrpSpPr>
        <p:grpSpPr>
          <a:xfrm>
            <a:off x="625176" y="1222640"/>
            <a:ext cx="10941647" cy="4920855"/>
            <a:chOff x="713433" y="1618219"/>
            <a:chExt cx="10941647" cy="4920855"/>
          </a:xfrm>
        </p:grpSpPr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2DCAA181-DA83-4EAD-BFFB-EC5966450AA6}"/>
                </a:ext>
              </a:extLst>
            </p:cNvPr>
            <p:cNvSpPr/>
            <p:nvPr/>
          </p:nvSpPr>
          <p:spPr>
            <a:xfrm>
              <a:off x="713433" y="1618219"/>
              <a:ext cx="738038" cy="738038"/>
            </a:xfrm>
            <a:prstGeom prst="ellipse">
              <a:avLst/>
            </a:prstGeom>
            <a:solidFill>
              <a:srgbClr val="3881BF"/>
            </a:solidFill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600" dirty="0"/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92E9681B-3405-4921-8C4D-6062667BD170}"/>
                </a:ext>
              </a:extLst>
            </p:cNvPr>
            <p:cNvSpPr/>
            <p:nvPr/>
          </p:nvSpPr>
          <p:spPr>
            <a:xfrm>
              <a:off x="725115" y="2582160"/>
              <a:ext cx="738038" cy="738038"/>
            </a:xfrm>
            <a:prstGeom prst="ellipse">
              <a:avLst/>
            </a:prstGeom>
            <a:solidFill>
              <a:srgbClr val="3881BF"/>
            </a:solidFill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600" dirty="0"/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1A30FF59-85FF-4E2B-A12D-6E2C35802A57}"/>
                </a:ext>
              </a:extLst>
            </p:cNvPr>
            <p:cNvSpPr/>
            <p:nvPr/>
          </p:nvSpPr>
          <p:spPr>
            <a:xfrm>
              <a:off x="725115" y="3546101"/>
              <a:ext cx="738038" cy="738038"/>
            </a:xfrm>
            <a:prstGeom prst="ellipse">
              <a:avLst/>
            </a:prstGeom>
            <a:solidFill>
              <a:srgbClr val="3881BF"/>
            </a:solidFill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600" dirty="0"/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06738C29-34C1-4DFB-9C9D-2EFFA36D4299}"/>
                </a:ext>
              </a:extLst>
            </p:cNvPr>
            <p:cNvSpPr/>
            <p:nvPr/>
          </p:nvSpPr>
          <p:spPr>
            <a:xfrm>
              <a:off x="725115" y="4510042"/>
              <a:ext cx="738038" cy="738038"/>
            </a:xfrm>
            <a:prstGeom prst="ellipse">
              <a:avLst/>
            </a:prstGeom>
            <a:solidFill>
              <a:srgbClr val="3881BF"/>
            </a:solidFill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600" dirty="0"/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AD6CB2C6-D11D-45D7-80DB-78C5D9442AA3}"/>
                </a:ext>
              </a:extLst>
            </p:cNvPr>
            <p:cNvSpPr/>
            <p:nvPr/>
          </p:nvSpPr>
          <p:spPr>
            <a:xfrm>
              <a:off x="713433" y="5473983"/>
              <a:ext cx="738038" cy="738038"/>
            </a:xfrm>
            <a:prstGeom prst="ellipse">
              <a:avLst/>
            </a:prstGeom>
            <a:solidFill>
              <a:srgbClr val="3881BF"/>
            </a:solidFill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600" dirty="0"/>
            </a:p>
          </p:txBody>
        </p:sp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F9A09486-D171-4935-AB05-C039D5053FDD}"/>
                </a:ext>
              </a:extLst>
            </p:cNvPr>
            <p:cNvSpPr/>
            <p:nvPr/>
          </p:nvSpPr>
          <p:spPr>
            <a:xfrm>
              <a:off x="1601637" y="1651981"/>
              <a:ext cx="10053443" cy="779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15000"/>
                </a:lnSpc>
                <a:spcAft>
                  <a:spcPts val="600"/>
                </a:spcAft>
              </a:pPr>
              <a:r>
                <a:rPr lang="es-PE" sz="2000" b="1" dirty="0"/>
                <a:t>Los diálogos con los diversos actores han permitido recibir aportes y priorizar acciones</a:t>
              </a:r>
              <a:r>
                <a:rPr lang="es-PE" sz="2000" dirty="0"/>
                <a:t> en la elaboración de los documentos de las programaciones tentativas (hojas de ruta)</a:t>
              </a:r>
              <a:endParaRPr lang="es-P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338F1334-3954-4CE7-B423-225560768678}"/>
                </a:ext>
              </a:extLst>
            </p:cNvPr>
            <p:cNvSpPr/>
            <p:nvPr/>
          </p:nvSpPr>
          <p:spPr>
            <a:xfrm>
              <a:off x="1601637" y="2625153"/>
              <a:ext cx="856224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s-PE" sz="2000" dirty="0"/>
                <a:t>La interacción con el </a:t>
              </a:r>
              <a:r>
                <a:rPr lang="es-PE" sz="2000" b="1" dirty="0"/>
                <a:t>sector privado </a:t>
              </a:r>
              <a:r>
                <a:rPr lang="es-PE" sz="2000" dirty="0"/>
                <a:t>ha permitido identificar </a:t>
              </a:r>
              <a:r>
                <a:rPr lang="es-PE" sz="2000" b="1" dirty="0"/>
                <a:t>oportunidades de inversión y negocio, </a:t>
              </a:r>
              <a:r>
                <a:rPr lang="es-PE" sz="2000" dirty="0"/>
                <a:t>además del entendimiento de las NDC.</a:t>
              </a:r>
            </a:p>
          </p:txBody>
        </p:sp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3BF3F239-2BF3-48BE-A7F0-C0AAE2A60FE3}"/>
                </a:ext>
              </a:extLst>
            </p:cNvPr>
            <p:cNvSpPr/>
            <p:nvPr/>
          </p:nvSpPr>
          <p:spPr>
            <a:xfrm>
              <a:off x="1601637" y="3402706"/>
              <a:ext cx="975499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s-PE" sz="2000" b="1" dirty="0"/>
                <a:t>Las organizaciones de los pueblos indígenas priorizaron medidas la NDC</a:t>
              </a:r>
              <a:r>
                <a:rPr lang="es-PE" sz="2000" dirty="0"/>
                <a:t>, además de su rol en la implementación de las NDC al 2030. </a:t>
              </a:r>
              <a:r>
                <a:rPr lang="es-PE" sz="2000" b="1" dirty="0"/>
                <a:t>Un punto clave ha sido la priorización en la implementación del Plan de Acción de Género y Cambio Climático</a:t>
              </a:r>
              <a:r>
                <a:rPr lang="es-PE" sz="2000" dirty="0"/>
                <a:t>.</a:t>
              </a:r>
            </a:p>
          </p:txBody>
        </p: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62A856D5-0B87-4136-B278-B9A2C4424B79}"/>
                </a:ext>
              </a:extLst>
            </p:cNvPr>
            <p:cNvSpPr/>
            <p:nvPr/>
          </p:nvSpPr>
          <p:spPr>
            <a:xfrm>
              <a:off x="1601637" y="4439278"/>
              <a:ext cx="985642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s-PE" sz="2000" b="1" dirty="0"/>
                <a:t>Más del 60% de las medidas tienen competencias regionales y locales. </a:t>
              </a:r>
              <a:r>
                <a:rPr lang="es-PE" sz="2000" dirty="0"/>
                <a:t>Actualmente, se vienen realizando Dialoguemos Regionales para difundir y vincular las NDC con las prioridades regionales. </a:t>
              </a: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D30A4F94-AA5D-46CC-89C5-7831F2A861F3}"/>
                </a:ext>
              </a:extLst>
            </p:cNvPr>
            <p:cNvSpPr/>
            <p:nvPr/>
          </p:nvSpPr>
          <p:spPr>
            <a:xfrm>
              <a:off x="1601637" y="5523411"/>
              <a:ext cx="992834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s-PE" sz="2000" b="1" dirty="0"/>
                <a:t>Los sectores gubernamentales utilizan permanentemente esta plataforma para involucrar y generar acuerdos y alianzas con actores no estatales</a:t>
              </a:r>
              <a:r>
                <a:rPr lang="es-PE" sz="2000" dirty="0"/>
                <a:t>. El MINAM, cumple su rol de asesor técnico y metodológico.</a:t>
              </a:r>
            </a:p>
          </p:txBody>
        </p:sp>
        <p:pic>
          <p:nvPicPr>
            <p:cNvPr id="46" name="Gráfico 45">
              <a:extLst>
                <a:ext uri="{FF2B5EF4-FFF2-40B4-BE49-F238E27FC236}">
                  <a16:creationId xmlns:a16="http://schemas.microsoft.com/office/drawing/2014/main" id="{7E3CCCE4-FCFE-4EFE-94E0-4E23614EB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44445" y="4653208"/>
              <a:ext cx="420005" cy="453163"/>
            </a:xfrm>
            <a:prstGeom prst="rect">
              <a:avLst/>
            </a:prstGeom>
          </p:spPr>
        </p:pic>
        <p:pic>
          <p:nvPicPr>
            <p:cNvPr id="47" name="Gráfico 46">
              <a:extLst>
                <a:ext uri="{FF2B5EF4-FFF2-40B4-BE49-F238E27FC236}">
                  <a16:creationId xmlns:a16="http://schemas.microsoft.com/office/drawing/2014/main" id="{1DE1DA98-7CA3-4285-894B-ED1AE41C4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90405" y="1756782"/>
              <a:ext cx="384093" cy="460911"/>
            </a:xfrm>
            <a:prstGeom prst="rect">
              <a:avLst/>
            </a:prstGeom>
          </p:spPr>
        </p:pic>
        <p:pic>
          <p:nvPicPr>
            <p:cNvPr id="48" name="Gráfico 47">
              <a:extLst>
                <a:ext uri="{FF2B5EF4-FFF2-40B4-BE49-F238E27FC236}">
                  <a16:creationId xmlns:a16="http://schemas.microsoft.com/office/drawing/2014/main" id="{0E3AA4D0-5667-4873-8F83-520E67E67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69974" y="2763431"/>
              <a:ext cx="448320" cy="338355"/>
            </a:xfrm>
            <a:prstGeom prst="rect">
              <a:avLst/>
            </a:prstGeom>
          </p:spPr>
        </p:pic>
        <p:pic>
          <p:nvPicPr>
            <p:cNvPr id="49" name="Gráfico 48">
              <a:extLst>
                <a:ext uri="{FF2B5EF4-FFF2-40B4-BE49-F238E27FC236}">
                  <a16:creationId xmlns:a16="http://schemas.microsoft.com/office/drawing/2014/main" id="{65AC70A8-37BB-4AB9-8FC8-893E7920F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54493" y="5617936"/>
              <a:ext cx="458967" cy="458967"/>
            </a:xfrm>
            <a:prstGeom prst="rect">
              <a:avLst/>
            </a:prstGeom>
          </p:spPr>
        </p:pic>
        <p:pic>
          <p:nvPicPr>
            <p:cNvPr id="50" name="Gráfico 49">
              <a:extLst>
                <a:ext uri="{FF2B5EF4-FFF2-40B4-BE49-F238E27FC236}">
                  <a16:creationId xmlns:a16="http://schemas.microsoft.com/office/drawing/2014/main" id="{40646271-31F2-488F-9C3C-5A729E392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77611" y="3799165"/>
              <a:ext cx="633046" cy="251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7517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Rectángulo"/>
          <p:cNvSpPr>
            <a:spLocks noChangeArrowheads="1"/>
          </p:cNvSpPr>
          <p:nvPr/>
        </p:nvSpPr>
        <p:spPr bwMode="auto">
          <a:xfrm>
            <a:off x="163902" y="3110783"/>
            <a:ext cx="11869947" cy="1323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PE" sz="4000" b="1" dirty="0">
                <a:solidFill>
                  <a:schemeClr val="bg1"/>
                </a:solidFill>
                <a:cs typeface="Calibri" pitchFamily="34" charset="0"/>
              </a:rPr>
              <a:t>Desafíos para la implementación de </a:t>
            </a:r>
          </a:p>
          <a:p>
            <a:pPr algn="ctr"/>
            <a:r>
              <a:rPr lang="es-PE" sz="4000" b="1" dirty="0">
                <a:solidFill>
                  <a:schemeClr val="bg1"/>
                </a:solidFill>
                <a:cs typeface="Calibri" pitchFamily="34" charset="0"/>
              </a:rPr>
              <a:t>las medidas de NDC 2019-2021</a:t>
            </a:r>
            <a:endParaRPr lang="es-ES" sz="40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085A3C1-7AAD-4B14-A0AD-25D3C656AD26}"/>
              </a:ext>
            </a:extLst>
          </p:cNvPr>
          <p:cNvSpPr/>
          <p:nvPr/>
        </p:nvSpPr>
        <p:spPr>
          <a:xfrm>
            <a:off x="163902" y="163902"/>
            <a:ext cx="11869947" cy="660164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73592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14">
            <a:extLst>
              <a:ext uri="{FF2B5EF4-FFF2-40B4-BE49-F238E27FC236}">
                <a16:creationId xmlns:a16="http://schemas.microsoft.com/office/drawing/2014/main" id="{641B477D-9618-439F-89E0-390FA75D6728}"/>
              </a:ext>
            </a:extLst>
          </p:cNvPr>
          <p:cNvSpPr txBox="1"/>
          <p:nvPr/>
        </p:nvSpPr>
        <p:spPr>
          <a:xfrm>
            <a:off x="395655" y="2398264"/>
            <a:ext cx="11209508" cy="370287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285737" indent="-285737">
              <a:buFont typeface="Arial" panose="020B0604020202020204" pitchFamily="34" charset="0"/>
              <a:buChar char="•"/>
            </a:pPr>
            <a:r>
              <a:rPr lang="es-PE" sz="2133" dirty="0"/>
              <a:t>En términos institucionales: </a:t>
            </a:r>
            <a:r>
              <a:rPr lang="es-PE" sz="2133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Ley Marco sobre Cambio Climático y su Reglamento.</a:t>
            </a:r>
          </a:p>
          <a:p>
            <a:r>
              <a:rPr lang="es-PE" sz="2133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                Consulta Previa (primer semestre 2019)</a:t>
            </a:r>
          </a:p>
          <a:p>
            <a:endParaRPr lang="es-PE" sz="21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s-PE" sz="2133" dirty="0"/>
              <a:t>En términos de acción: </a:t>
            </a:r>
            <a:r>
              <a:rPr lang="es-PE" sz="2133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Contribuciones Nacionalmente Determinadas - NDC.</a:t>
            </a:r>
          </a:p>
          <a:p>
            <a:endParaRPr lang="es-PE" sz="2133" dirty="0"/>
          </a:p>
          <a:p>
            <a:r>
              <a:rPr lang="es-PE" sz="2133" dirty="0"/>
              <a:t>     Esto implica </a:t>
            </a:r>
            <a:r>
              <a:rPr lang="es-PE" sz="2133" b="1" dirty="0"/>
              <a:t>tres</a:t>
            </a:r>
            <a:r>
              <a:rPr lang="es-PE" sz="2133" dirty="0"/>
              <a:t> retos (Proceso Participativo Dialoguemos):</a:t>
            </a:r>
          </a:p>
          <a:p>
            <a:pPr marL="742913" lvl="1" indent="-285737">
              <a:buFont typeface="Arial" panose="020B0604020202020204" pitchFamily="34" charset="0"/>
              <a:buChar char="•"/>
            </a:pPr>
            <a:r>
              <a:rPr lang="es-PE" sz="2133" dirty="0"/>
              <a:t>Trabajo </a:t>
            </a:r>
            <a:r>
              <a:rPr lang="es-PE" sz="2133" b="1" dirty="0"/>
              <a:t>multisectorial</a:t>
            </a:r>
            <a:r>
              <a:rPr lang="es-PE" sz="2133" dirty="0"/>
              <a:t>: </a:t>
            </a:r>
            <a:r>
              <a:rPr lang="es-PE" sz="500" dirty="0"/>
              <a:t> </a:t>
            </a:r>
            <a:r>
              <a:rPr lang="es-PE" sz="2133" dirty="0"/>
              <a:t>Comisión Nacional sobre el Cambio Climático</a:t>
            </a:r>
          </a:p>
          <a:p>
            <a:pPr marL="3200308" lvl="7"/>
            <a:r>
              <a:rPr lang="es-PE" sz="2133" dirty="0"/>
              <a:t>  Comisión de Alto Nivel de Cambio Climático</a:t>
            </a:r>
          </a:p>
          <a:p>
            <a:pPr marL="742913" lvl="1" indent="-285737">
              <a:buFont typeface="Arial" panose="020B0604020202020204" pitchFamily="34" charset="0"/>
              <a:buChar char="•"/>
            </a:pPr>
            <a:r>
              <a:rPr lang="es-PE" sz="2133" dirty="0"/>
              <a:t>Trabajo </a:t>
            </a:r>
            <a:r>
              <a:rPr lang="es-PE" sz="2133" b="1" dirty="0"/>
              <a:t>multinivel</a:t>
            </a:r>
            <a:r>
              <a:rPr lang="es-PE" sz="2133" dirty="0"/>
              <a:t>: Articular el trabajo con gobiernos regionales y locales.</a:t>
            </a:r>
          </a:p>
          <a:p>
            <a:pPr marL="742913" lvl="1" indent="-285737">
              <a:buFont typeface="Arial" panose="020B0604020202020204" pitchFamily="34" charset="0"/>
              <a:buChar char="•"/>
            </a:pPr>
            <a:r>
              <a:rPr lang="es-PE" sz="2133" dirty="0"/>
              <a:t>Trabajo </a:t>
            </a:r>
            <a:r>
              <a:rPr lang="es-PE" sz="2133" b="1" dirty="0"/>
              <a:t>multiactor</a:t>
            </a:r>
            <a:r>
              <a:rPr lang="es-PE" sz="2133" dirty="0"/>
              <a:t>: Propiciar el involucramiento y las inversiones del sector privado, el concurso de los pueblos indígenas, la sociedad civil y otros actores.</a:t>
            </a: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A02931D7-CEF8-41FA-946F-063C1A62EF9A}"/>
              </a:ext>
            </a:extLst>
          </p:cNvPr>
          <p:cNvSpPr/>
          <p:nvPr/>
        </p:nvSpPr>
        <p:spPr>
          <a:xfrm>
            <a:off x="1827028" y="1318639"/>
            <a:ext cx="8537944" cy="507831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71AB2C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PE" sz="2533" b="1" dirty="0">
                <a:solidFill>
                  <a:schemeClr val="tx1"/>
                </a:solidFill>
              </a:rPr>
              <a:t>Gestión integral frente al cambio climático</a:t>
            </a:r>
          </a:p>
        </p:txBody>
      </p:sp>
      <p:sp>
        <p:nvSpPr>
          <p:cNvPr id="11" name="CuadroTexto 17">
            <a:extLst>
              <a:ext uri="{FF2B5EF4-FFF2-40B4-BE49-F238E27FC236}">
                <a16:creationId xmlns:a16="http://schemas.microsoft.com/office/drawing/2014/main" id="{C93F229F-F22C-4326-BF0E-28E27F329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0808"/>
            <a:ext cx="12192000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 algn="r"/>
            <a:r>
              <a:rPr lang="es-PE" altLang="en-US" sz="3333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Prioridades de la Gestión</a:t>
            </a:r>
          </a:p>
        </p:txBody>
      </p:sp>
    </p:spTree>
    <p:extLst>
      <p:ext uri="{BB962C8B-B14F-4D97-AF65-F5344CB8AC3E}">
        <p14:creationId xmlns:p14="http://schemas.microsoft.com/office/powerpoint/2010/main" val="3870084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0C9CD989-FB2A-45B1-8A09-7B1F81010570}"/>
              </a:ext>
            </a:extLst>
          </p:cNvPr>
          <p:cNvSpPr/>
          <p:nvPr/>
        </p:nvSpPr>
        <p:spPr>
          <a:xfrm>
            <a:off x="8489644" y="3017372"/>
            <a:ext cx="2294711" cy="823255"/>
          </a:xfrm>
          <a:prstGeom prst="roundRect">
            <a:avLst/>
          </a:prstGeom>
          <a:solidFill>
            <a:srgbClr val="75B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267" b="1" dirty="0">
                <a:solidFill>
                  <a:schemeClr val="bg1"/>
                </a:solidFill>
                <a:cs typeface="Calibri Light" panose="020F0302020204030204" pitchFamily="34" charset="0"/>
              </a:rPr>
              <a:t>NDC</a:t>
            </a:r>
          </a:p>
        </p:txBody>
      </p:sp>
      <p:sp>
        <p:nvSpPr>
          <p:cNvPr id="5" name="Flecha: hacia abajo 4">
            <a:extLst>
              <a:ext uri="{FF2B5EF4-FFF2-40B4-BE49-F238E27FC236}">
                <a16:creationId xmlns:a16="http://schemas.microsoft.com/office/drawing/2014/main" id="{1DD84873-3197-4333-8BE5-B6E7CF8E128D}"/>
              </a:ext>
            </a:extLst>
          </p:cNvPr>
          <p:cNvSpPr/>
          <p:nvPr/>
        </p:nvSpPr>
        <p:spPr>
          <a:xfrm>
            <a:off x="8524240" y="1989602"/>
            <a:ext cx="1809457" cy="1148425"/>
          </a:xfrm>
          <a:prstGeom prst="downArrow">
            <a:avLst>
              <a:gd name="adj1" fmla="val 50000"/>
              <a:gd name="adj2" fmla="val 41198"/>
            </a:avLst>
          </a:prstGeom>
          <a:solidFill>
            <a:srgbClr val="07A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400"/>
          </a:p>
        </p:txBody>
      </p:sp>
      <p:sp>
        <p:nvSpPr>
          <p:cNvPr id="6" name="Flecha: hacia abajo 32">
            <a:extLst>
              <a:ext uri="{FF2B5EF4-FFF2-40B4-BE49-F238E27FC236}">
                <a16:creationId xmlns:a16="http://schemas.microsoft.com/office/drawing/2014/main" id="{D65E7B67-8135-4652-ADF2-738CE82668B9}"/>
              </a:ext>
            </a:extLst>
          </p:cNvPr>
          <p:cNvSpPr/>
          <p:nvPr/>
        </p:nvSpPr>
        <p:spPr>
          <a:xfrm rot="10800000">
            <a:off x="8203882" y="3909495"/>
            <a:ext cx="2772693" cy="2688300"/>
          </a:xfrm>
          <a:prstGeom prst="downArrow">
            <a:avLst>
              <a:gd name="adj1" fmla="val 67579"/>
              <a:gd name="adj2" fmla="val 29492"/>
            </a:avLst>
          </a:prstGeom>
          <a:solidFill>
            <a:srgbClr val="07A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400"/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F6C2E675-30B0-4E22-AD18-19AB0AB19313}"/>
              </a:ext>
            </a:extLst>
          </p:cNvPr>
          <p:cNvSpPr/>
          <p:nvPr/>
        </p:nvSpPr>
        <p:spPr>
          <a:xfrm rot="16200000">
            <a:off x="5983554" y="1831651"/>
            <a:ext cx="2462259" cy="3228714"/>
          </a:xfrm>
          <a:prstGeom prst="downArrow">
            <a:avLst/>
          </a:prstGeom>
          <a:solidFill>
            <a:srgbClr val="07A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400"/>
          </a:p>
        </p:txBody>
      </p:sp>
      <p:sp>
        <p:nvSpPr>
          <p:cNvPr id="8" name="2 Subtítulo">
            <a:extLst>
              <a:ext uri="{FF2B5EF4-FFF2-40B4-BE49-F238E27FC236}">
                <a16:creationId xmlns:a16="http://schemas.microsoft.com/office/drawing/2014/main" id="{C3F92861-ACBD-47A9-B242-ED51FAE54E30}"/>
              </a:ext>
            </a:extLst>
          </p:cNvPr>
          <p:cNvSpPr txBox="1">
            <a:spLocks/>
          </p:cNvSpPr>
          <p:nvPr/>
        </p:nvSpPr>
        <p:spPr>
          <a:xfrm>
            <a:off x="2815544" y="260205"/>
            <a:ext cx="9137107" cy="10565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PE" sz="2933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Nuevo ciclo de la gestión integral del cambio climático al 2019-2021</a:t>
            </a:r>
          </a:p>
        </p:txBody>
      </p:sp>
      <p:sp>
        <p:nvSpPr>
          <p:cNvPr id="9" name="1 Rectángulo">
            <a:extLst>
              <a:ext uri="{FF2B5EF4-FFF2-40B4-BE49-F238E27FC236}">
                <a16:creationId xmlns:a16="http://schemas.microsoft.com/office/drawing/2014/main" id="{53D3559A-81DB-4377-B435-D302B12AEDE9}"/>
              </a:ext>
            </a:extLst>
          </p:cNvPr>
          <p:cNvSpPr/>
          <p:nvPr/>
        </p:nvSpPr>
        <p:spPr>
          <a:xfrm>
            <a:off x="436019" y="1413537"/>
            <a:ext cx="46736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294" indent="-241294">
              <a:buFont typeface="Arial" panose="020B0604020202020204" pitchFamily="34" charset="0"/>
              <a:buChar char="•"/>
            </a:pPr>
            <a:r>
              <a:rPr lang="es-MX" dirty="0"/>
              <a:t>La </a:t>
            </a:r>
            <a:r>
              <a:rPr lang="es-MX" b="1" dirty="0"/>
              <a:t>Ley Marco de Cambio Climático </a:t>
            </a:r>
            <a:r>
              <a:rPr lang="es-MX" dirty="0"/>
              <a:t>y las </a:t>
            </a:r>
            <a:r>
              <a:rPr lang="es-MX" b="1" dirty="0"/>
              <a:t>NDC</a:t>
            </a:r>
            <a:r>
              <a:rPr lang="es-MX" dirty="0"/>
              <a:t> marcan un antes y un después en la gestión integral del cambio climático.</a:t>
            </a:r>
          </a:p>
          <a:p>
            <a:pPr marL="241294" indent="-241294">
              <a:buFont typeface="Arial" panose="020B0604020202020204" pitchFamily="34" charset="0"/>
              <a:buChar char="•"/>
            </a:pPr>
            <a:endParaRPr lang="es-MX" dirty="0"/>
          </a:p>
          <a:p>
            <a:pPr marL="241294" indent="-241294">
              <a:buFont typeface="Arial" panose="020B0604020202020204" pitchFamily="34" charset="0"/>
              <a:buChar char="•"/>
            </a:pPr>
            <a:r>
              <a:rPr lang="es-MX" dirty="0"/>
              <a:t>Es necesario un nuevo ciclo de gestión orientado a la acción climática </a:t>
            </a:r>
            <a:r>
              <a:rPr lang="es-MX" b="1" dirty="0"/>
              <a:t>multisectorial, multinivel y multiactor.</a:t>
            </a:r>
          </a:p>
          <a:p>
            <a:pPr marL="241294" indent="-241294"/>
            <a:endParaRPr lang="es-MX" dirty="0"/>
          </a:p>
          <a:p>
            <a:pPr marL="241294" indent="-241294">
              <a:buFont typeface="Arial" panose="020B0604020202020204" pitchFamily="34" charset="0"/>
              <a:buChar char="•"/>
            </a:pPr>
            <a:r>
              <a:rPr lang="es-MX" dirty="0"/>
              <a:t>El cumplimiento de este objetivo permitirá la </a:t>
            </a:r>
            <a:r>
              <a:rPr lang="es-MX" b="1" dirty="0"/>
              <a:t>implementación efectiva de las NDC.</a:t>
            </a:r>
          </a:p>
          <a:p>
            <a:pPr marL="241294" indent="-241294">
              <a:buFont typeface="Arial" panose="020B0604020202020204" pitchFamily="34" charset="0"/>
              <a:buChar char="•"/>
            </a:pPr>
            <a:endParaRPr lang="es-MX" dirty="0"/>
          </a:p>
          <a:p>
            <a:pPr marL="241294" indent="-241294">
              <a:buFont typeface="Arial" panose="020B0604020202020204" pitchFamily="34" charset="0"/>
              <a:buChar char="•"/>
            </a:pPr>
            <a:r>
              <a:rPr lang="es-MX" dirty="0"/>
              <a:t>El MINAM tiene el </a:t>
            </a:r>
            <a:r>
              <a:rPr lang="es-MX" b="1" dirty="0"/>
              <a:t>rol de autoridad nacional </a:t>
            </a:r>
            <a:r>
              <a:rPr lang="es-MX" dirty="0"/>
              <a:t>en materia de cambio climático para la consecución de esta meta.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6EE3C947-18F9-4031-9583-6F29BB8E4FFC}"/>
              </a:ext>
            </a:extLst>
          </p:cNvPr>
          <p:cNvSpPr/>
          <p:nvPr/>
        </p:nvSpPr>
        <p:spPr>
          <a:xfrm>
            <a:off x="5710520" y="2905280"/>
            <a:ext cx="2539400" cy="415319"/>
          </a:xfrm>
          <a:prstGeom prst="roundRect">
            <a:avLst/>
          </a:prstGeom>
          <a:solidFill>
            <a:srgbClr val="2C6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/>
              <a:t>Implementación multisectorial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55DD4E70-2D69-4AD7-A16C-B4CA466D7901}"/>
              </a:ext>
            </a:extLst>
          </p:cNvPr>
          <p:cNvSpPr/>
          <p:nvPr/>
        </p:nvSpPr>
        <p:spPr>
          <a:xfrm>
            <a:off x="5710520" y="3493732"/>
            <a:ext cx="2539400" cy="415319"/>
          </a:xfrm>
          <a:prstGeom prst="roundRect">
            <a:avLst/>
          </a:prstGeom>
          <a:solidFill>
            <a:srgbClr val="2C6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/>
              <a:t>Implementación vertical (regional y local)</a:t>
            </a:r>
            <a:endParaRPr lang="es-ES" sz="16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A3698597-2A81-448E-A286-D15E91787580}"/>
              </a:ext>
            </a:extLst>
          </p:cNvPr>
          <p:cNvSpPr/>
          <p:nvPr/>
        </p:nvSpPr>
        <p:spPr>
          <a:xfrm rot="16200000">
            <a:off x="8112966" y="5211158"/>
            <a:ext cx="2172928" cy="600346"/>
          </a:xfrm>
          <a:prstGeom prst="roundRect">
            <a:avLst/>
          </a:prstGeom>
          <a:solidFill>
            <a:srgbClr val="2C6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/>
              <a:t>Involucramiento de actores no estatales</a:t>
            </a:r>
            <a:endParaRPr lang="es-ES" sz="16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1AEBF8BB-7144-4B04-A003-4D8C5E92ACF4}"/>
              </a:ext>
            </a:extLst>
          </p:cNvPr>
          <p:cNvSpPr/>
          <p:nvPr/>
        </p:nvSpPr>
        <p:spPr>
          <a:xfrm rot="16200000">
            <a:off x="8830975" y="5211158"/>
            <a:ext cx="2172928" cy="600344"/>
          </a:xfrm>
          <a:prstGeom prst="roundRect">
            <a:avLst/>
          </a:prstGeom>
          <a:solidFill>
            <a:srgbClr val="2C6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/>
              <a:t>Financiamiento </a:t>
            </a:r>
          </a:p>
          <a:p>
            <a:pPr algn="ctr"/>
            <a:r>
              <a:rPr lang="es-PE" sz="1600" b="1" dirty="0"/>
              <a:t>de las NDC</a:t>
            </a:r>
            <a:endParaRPr lang="es-ES" sz="16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8B0C6AE9-F786-40C9-94BA-D02DB253832D}"/>
              </a:ext>
            </a:extLst>
          </p:cNvPr>
          <p:cNvSpPr/>
          <p:nvPr/>
        </p:nvSpPr>
        <p:spPr>
          <a:xfrm>
            <a:off x="8034771" y="2063316"/>
            <a:ext cx="2946400" cy="500498"/>
          </a:xfrm>
          <a:prstGeom prst="roundRect">
            <a:avLst/>
          </a:prstGeom>
          <a:solidFill>
            <a:srgbClr val="2C6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/>
              <a:t>Fortalecimiento de la Institucionalidad  de la GICC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664E8252-C45A-44AE-9D67-5712AC0AE44B}"/>
              </a:ext>
            </a:extLst>
          </p:cNvPr>
          <p:cNvSpPr/>
          <p:nvPr/>
        </p:nvSpPr>
        <p:spPr>
          <a:xfrm>
            <a:off x="5567680" y="1413537"/>
            <a:ext cx="6384971" cy="576065"/>
          </a:xfrm>
          <a:prstGeom prst="roundRect">
            <a:avLst/>
          </a:prstGeom>
          <a:solidFill>
            <a:srgbClr val="07A8B3"/>
          </a:solidFill>
          <a:ln>
            <a:noFill/>
          </a:ln>
          <a:effectLst>
            <a:outerShdw dist="139700" algn="l" rotWithShape="0">
              <a:schemeClr val="bg1">
                <a:alpha val="7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667" dirty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Gestión Integral de Cambio Climático</a:t>
            </a:r>
            <a:endParaRPr lang="es-ES" sz="266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93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ráfico 32">
            <a:extLst>
              <a:ext uri="{FF2B5EF4-FFF2-40B4-BE49-F238E27FC236}">
                <a16:creationId xmlns:a16="http://schemas.microsoft.com/office/drawing/2014/main" id="{C3519CB7-E35A-4D9C-8F13-BF97ACE57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8719" y="2603029"/>
            <a:ext cx="4422447" cy="2264179"/>
          </a:xfrm>
          <a:prstGeom prst="rect">
            <a:avLst/>
          </a:prstGeom>
        </p:spPr>
      </p:pic>
      <p:sp>
        <p:nvSpPr>
          <p:cNvPr id="34" name="Elipse 33">
            <a:extLst>
              <a:ext uri="{FF2B5EF4-FFF2-40B4-BE49-F238E27FC236}">
                <a16:creationId xmlns:a16="http://schemas.microsoft.com/office/drawing/2014/main" id="{0054A594-10A1-4AA1-8F0F-143529F06F50}"/>
              </a:ext>
            </a:extLst>
          </p:cNvPr>
          <p:cNvSpPr/>
          <p:nvPr/>
        </p:nvSpPr>
        <p:spPr>
          <a:xfrm>
            <a:off x="4770459" y="1451273"/>
            <a:ext cx="1132937" cy="11329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00">
              <a:solidFill>
                <a:prstClr val="white"/>
              </a:solidFill>
            </a:endParaRPr>
          </a:p>
        </p:txBody>
      </p:sp>
      <p:pic>
        <p:nvPicPr>
          <p:cNvPr id="35" name="Gráfico 34">
            <a:extLst>
              <a:ext uri="{FF2B5EF4-FFF2-40B4-BE49-F238E27FC236}">
                <a16:creationId xmlns:a16="http://schemas.microsoft.com/office/drawing/2014/main" id="{E8311A01-A568-4A1F-9232-E8DF97B7BE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75095" y="1924433"/>
            <a:ext cx="606436" cy="606436"/>
          </a:xfrm>
          <a:prstGeom prst="rect">
            <a:avLst/>
          </a:prstGeom>
        </p:spPr>
      </p:pic>
      <p:sp>
        <p:nvSpPr>
          <p:cNvPr id="36" name="Rectángulo 35">
            <a:extLst>
              <a:ext uri="{FF2B5EF4-FFF2-40B4-BE49-F238E27FC236}">
                <a16:creationId xmlns:a16="http://schemas.microsoft.com/office/drawing/2014/main" id="{4B126537-1A6F-4984-B09B-3E2A773CD2D8}"/>
              </a:ext>
            </a:extLst>
          </p:cNvPr>
          <p:cNvSpPr/>
          <p:nvPr/>
        </p:nvSpPr>
        <p:spPr>
          <a:xfrm>
            <a:off x="5739024" y="2156998"/>
            <a:ext cx="5815484" cy="641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15000"/>
              </a:lnSpc>
              <a:spcAft>
                <a:spcPts val="600"/>
              </a:spcAft>
              <a:buClr>
                <a:srgbClr val="93C571"/>
              </a:buClr>
              <a:buSzPct val="150000"/>
              <a:buFont typeface="Arial" panose="020B0604020202020204" pitchFamily="34" charset="0"/>
              <a:buChar char="•"/>
            </a:pPr>
            <a:r>
              <a:rPr lang="es-PE" sz="1600" b="1" dirty="0">
                <a:solidFill>
                  <a:prstClr val="black"/>
                </a:solidFill>
              </a:rPr>
              <a:t>Incorporar las NDC en los instrumentos de planificación, presupuesto y de inversión.</a:t>
            </a:r>
            <a:endParaRPr lang="es-PE" sz="16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EFCDF8F5-1520-48F9-AEE9-32AB748B2B49}"/>
              </a:ext>
            </a:extLst>
          </p:cNvPr>
          <p:cNvSpPr/>
          <p:nvPr/>
        </p:nvSpPr>
        <p:spPr>
          <a:xfrm>
            <a:off x="5739024" y="3013729"/>
            <a:ext cx="5794730" cy="1208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15000"/>
              </a:lnSpc>
              <a:spcAft>
                <a:spcPts val="600"/>
              </a:spcAft>
              <a:buClr>
                <a:srgbClr val="93C571"/>
              </a:buClr>
              <a:buSzPct val="150000"/>
              <a:buFont typeface="Arial" panose="020B0604020202020204" pitchFamily="34" charset="0"/>
              <a:buChar char="•"/>
            </a:pPr>
            <a:r>
              <a:rPr lang="es-ES_tradnl" sz="1600" b="1" dirty="0">
                <a:solidFill>
                  <a:prstClr val="black"/>
                </a:solidFill>
              </a:rPr>
              <a:t>Implementación de las NDC de manera permanente, a través del nuevo marco normativo. </a:t>
            </a:r>
            <a:r>
              <a:rPr lang="es-ES_tradnl" sz="1600" dirty="0">
                <a:solidFill>
                  <a:prstClr val="black"/>
                </a:solidFill>
              </a:rPr>
              <a:t>La Ley Marco sobre Cambio Climático y su Reglamento, y creación de la </a:t>
            </a:r>
            <a:r>
              <a:rPr lang="es-ES_tradnl" sz="1600" b="1" dirty="0">
                <a:solidFill>
                  <a:prstClr val="black"/>
                </a:solidFill>
              </a:rPr>
              <a:t>Comisión de Alto Nivel de Cambio Climático. </a:t>
            </a:r>
            <a:endParaRPr lang="es-PE" sz="16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F4293457-9E42-41BE-B146-7BCCB2267B2D}"/>
              </a:ext>
            </a:extLst>
          </p:cNvPr>
          <p:cNvSpPr/>
          <p:nvPr/>
        </p:nvSpPr>
        <p:spPr>
          <a:xfrm>
            <a:off x="3890417" y="1165146"/>
            <a:ext cx="7643337" cy="92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15000"/>
              </a:lnSpc>
              <a:spcAft>
                <a:spcPts val="600"/>
              </a:spcAft>
              <a:buClr>
                <a:srgbClr val="93C571"/>
              </a:buClr>
              <a:buSzPct val="150000"/>
              <a:buFont typeface="Arial" panose="020B0604020202020204" pitchFamily="34" charset="0"/>
              <a:buChar char="•"/>
            </a:pPr>
            <a:r>
              <a:rPr lang="es-ES_tradnl" sz="1600" b="1" dirty="0">
                <a:solidFill>
                  <a:prstClr val="black"/>
                </a:solidFill>
              </a:rPr>
              <a:t>Consolidar el debate nacional sobre las NDC durante el año 2019</a:t>
            </a:r>
            <a:r>
              <a:rPr lang="es-ES_tradnl" sz="1600" dirty="0">
                <a:solidFill>
                  <a:prstClr val="black"/>
                </a:solidFill>
              </a:rPr>
              <a:t>, con miras a tener una mayor definición de las NDC de la nación en el 2020 con la participación de los gobiernos sub nacionales y actores no estatales.</a:t>
            </a:r>
            <a:endParaRPr lang="es-PE" sz="1600" dirty="0">
              <a:solidFill>
                <a:prstClr val="black"/>
              </a:solidFill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76A41A04-C9CF-499C-8F65-DA7F9CE0EEF8}"/>
              </a:ext>
            </a:extLst>
          </p:cNvPr>
          <p:cNvSpPr/>
          <p:nvPr/>
        </p:nvSpPr>
        <p:spPr>
          <a:xfrm>
            <a:off x="5582649" y="4414182"/>
            <a:ext cx="5951105" cy="641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15000"/>
              </a:lnSpc>
              <a:spcAft>
                <a:spcPts val="600"/>
              </a:spcAft>
              <a:buClr>
                <a:srgbClr val="93C571"/>
              </a:buClr>
              <a:buSzPct val="150000"/>
              <a:buFont typeface="Arial" panose="020B0604020202020204" pitchFamily="34" charset="0"/>
              <a:buChar char="•"/>
            </a:pPr>
            <a:r>
              <a:rPr lang="es-PE" sz="1600" b="1" dirty="0">
                <a:solidFill>
                  <a:prstClr val="black"/>
                </a:solidFill>
              </a:rPr>
              <a:t>Financiamiento de las NDC desde los pliegos institucionales para la sostenibilidad de las medidas. </a:t>
            </a:r>
            <a:endParaRPr lang="es-PE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67166E51-A29F-404A-A5A7-F6C0426AA3E3}"/>
              </a:ext>
            </a:extLst>
          </p:cNvPr>
          <p:cNvSpPr/>
          <p:nvPr/>
        </p:nvSpPr>
        <p:spPr>
          <a:xfrm>
            <a:off x="3890417" y="5344452"/>
            <a:ext cx="7664091" cy="641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15000"/>
              </a:lnSpc>
              <a:spcAft>
                <a:spcPts val="600"/>
              </a:spcAft>
              <a:buClr>
                <a:srgbClr val="93C571"/>
              </a:buClr>
              <a:buSzPct val="150000"/>
              <a:buFont typeface="Arial" panose="020B0604020202020204" pitchFamily="34" charset="0"/>
              <a:buChar char="•"/>
            </a:pPr>
            <a:r>
              <a:rPr lang="es-PE" sz="1600" b="1" dirty="0">
                <a:solidFill>
                  <a:prstClr val="black"/>
                </a:solidFill>
              </a:rPr>
              <a:t>Involucrar al sector privado, pueblos indígenas, sociedad civil, academia y a la cooperación internacional </a:t>
            </a:r>
            <a:r>
              <a:rPr lang="es-PE" sz="1600" dirty="0">
                <a:solidFill>
                  <a:prstClr val="black"/>
                </a:solidFill>
              </a:rPr>
              <a:t>en la implementación de las NDC. 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97606FC5-D5F6-436E-8B41-8BD3F713338F}"/>
              </a:ext>
            </a:extLst>
          </p:cNvPr>
          <p:cNvSpPr/>
          <p:nvPr/>
        </p:nvSpPr>
        <p:spPr>
          <a:xfrm>
            <a:off x="2182909" y="3070111"/>
            <a:ext cx="29473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PE" sz="2000" b="1" i="1" dirty="0">
                <a:solidFill>
                  <a:prstClr val="white"/>
                </a:solidFill>
              </a:rPr>
              <a:t>“El esfuerzo de una nación en hacer frente al cambio climático”.</a:t>
            </a:r>
          </a:p>
        </p:txBody>
      </p:sp>
      <p:grpSp>
        <p:nvGrpSpPr>
          <p:cNvPr id="47" name="Grupo 46">
            <a:extLst>
              <a:ext uri="{FF2B5EF4-FFF2-40B4-BE49-F238E27FC236}">
                <a16:creationId xmlns:a16="http://schemas.microsoft.com/office/drawing/2014/main" id="{3015BC4F-5C41-444E-BDCA-B25A5C51EB75}"/>
              </a:ext>
            </a:extLst>
          </p:cNvPr>
          <p:cNvGrpSpPr/>
          <p:nvPr/>
        </p:nvGrpSpPr>
        <p:grpSpPr>
          <a:xfrm>
            <a:off x="81295" y="1627709"/>
            <a:ext cx="3271030" cy="4506011"/>
            <a:chOff x="1632120" y="1432364"/>
            <a:chExt cx="3271030" cy="4506011"/>
          </a:xfrm>
          <a:solidFill>
            <a:schemeClr val="bg1">
              <a:lumMod val="85000"/>
            </a:schemeClr>
          </a:solidFill>
        </p:grpSpPr>
        <p:pic>
          <p:nvPicPr>
            <p:cNvPr id="48" name="Gráfico 47">
              <a:extLst>
                <a:ext uri="{FF2B5EF4-FFF2-40B4-BE49-F238E27FC236}">
                  <a16:creationId xmlns:a16="http://schemas.microsoft.com/office/drawing/2014/main" id="{BD2194B1-70AE-43B3-AAD2-37B4D47A8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32120" y="1432364"/>
              <a:ext cx="3271030" cy="4506011"/>
            </a:xfrm>
            <a:prstGeom prst="rect">
              <a:avLst/>
            </a:prstGeom>
          </p:spPr>
        </p:pic>
        <p:pic>
          <p:nvPicPr>
            <p:cNvPr id="49" name="Gráfico 48">
              <a:extLst>
                <a:ext uri="{FF2B5EF4-FFF2-40B4-BE49-F238E27FC236}">
                  <a16:creationId xmlns:a16="http://schemas.microsoft.com/office/drawing/2014/main" id="{5F19DAED-2F0A-4D6E-A714-50DD0E2F9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805779" y="1608674"/>
              <a:ext cx="2803740" cy="4088788"/>
            </a:xfrm>
            <a:prstGeom prst="rect">
              <a:avLst/>
            </a:prstGeom>
          </p:spPr>
        </p:pic>
      </p:grpSp>
      <p:pic>
        <p:nvPicPr>
          <p:cNvPr id="50" name="Imagen 49">
            <a:extLst>
              <a:ext uri="{FF2B5EF4-FFF2-40B4-BE49-F238E27FC236}">
                <a16:creationId xmlns:a16="http://schemas.microsoft.com/office/drawing/2014/main" id="{4D2F691B-72D0-4E18-943D-0E0AFFF9B8B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7" t="17918" r="12256" b="23407"/>
          <a:stretch/>
        </p:blipFill>
        <p:spPr>
          <a:xfrm>
            <a:off x="993458" y="2863026"/>
            <a:ext cx="1165667" cy="1461769"/>
          </a:xfrm>
          <a:prstGeom prst="rect">
            <a:avLst/>
          </a:prstGeom>
        </p:spPr>
      </p:pic>
      <p:sp>
        <p:nvSpPr>
          <p:cNvPr id="52" name="Rectángulo 51">
            <a:extLst>
              <a:ext uri="{FF2B5EF4-FFF2-40B4-BE49-F238E27FC236}">
                <a16:creationId xmlns:a16="http://schemas.microsoft.com/office/drawing/2014/main" id="{183861E5-BCF4-4E4E-ACBC-DDAA6A138040}"/>
              </a:ext>
            </a:extLst>
          </p:cNvPr>
          <p:cNvSpPr/>
          <p:nvPr/>
        </p:nvSpPr>
        <p:spPr>
          <a:xfrm>
            <a:off x="0" y="0"/>
            <a:ext cx="7283570" cy="672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BD9B34EB-AE45-491B-9982-565E32B03A90}"/>
              </a:ext>
            </a:extLst>
          </p:cNvPr>
          <p:cNvSpPr/>
          <p:nvPr/>
        </p:nvSpPr>
        <p:spPr>
          <a:xfrm>
            <a:off x="7283570" y="0"/>
            <a:ext cx="862642" cy="672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4" name="6 CuadroTexto">
            <a:extLst>
              <a:ext uri="{FF2B5EF4-FFF2-40B4-BE49-F238E27FC236}">
                <a16:creationId xmlns:a16="http://schemas.microsoft.com/office/drawing/2014/main" id="{1C4AE809-0958-457A-945E-0D07934CB710}"/>
              </a:ext>
            </a:extLst>
          </p:cNvPr>
          <p:cNvSpPr txBox="1"/>
          <p:nvPr/>
        </p:nvSpPr>
        <p:spPr>
          <a:xfrm>
            <a:off x="301587" y="405448"/>
            <a:ext cx="79623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Principales desafíos para la implementación de las NDC</a:t>
            </a:r>
          </a:p>
        </p:txBody>
      </p:sp>
      <p:pic>
        <p:nvPicPr>
          <p:cNvPr id="55" name="Imagen 54">
            <a:extLst>
              <a:ext uri="{FF2B5EF4-FFF2-40B4-BE49-F238E27FC236}">
                <a16:creationId xmlns:a16="http://schemas.microsoft.com/office/drawing/2014/main" id="{FA2C26B5-E3E4-42C2-B7ED-897F028AD93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215" y="207874"/>
            <a:ext cx="3090664" cy="660375"/>
          </a:xfrm>
          <a:prstGeom prst="rect">
            <a:avLst/>
          </a:prstGeom>
        </p:spPr>
      </p:pic>
      <p:sp>
        <p:nvSpPr>
          <p:cNvPr id="56" name="Rectángulo 55">
            <a:extLst>
              <a:ext uri="{FF2B5EF4-FFF2-40B4-BE49-F238E27FC236}">
                <a16:creationId xmlns:a16="http://schemas.microsoft.com/office/drawing/2014/main" id="{C6B387F0-4BE8-4F54-8B8F-DF32FE52DDDF}"/>
              </a:ext>
            </a:extLst>
          </p:cNvPr>
          <p:cNvSpPr/>
          <p:nvPr/>
        </p:nvSpPr>
        <p:spPr>
          <a:xfrm>
            <a:off x="3045129" y="6811273"/>
            <a:ext cx="9146872" cy="714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7F7F7F"/>
              </a:solidFill>
            </a:endParaRP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62EA9251-45BA-45AB-8187-729D2C556B42}"/>
              </a:ext>
            </a:extLst>
          </p:cNvPr>
          <p:cNvSpPr/>
          <p:nvPr/>
        </p:nvSpPr>
        <p:spPr>
          <a:xfrm>
            <a:off x="2182487" y="6805279"/>
            <a:ext cx="862642" cy="672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996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4A7FBB4-64ED-4871-AF79-0AEF5D4AC8C2}"/>
              </a:ext>
            </a:extLst>
          </p:cNvPr>
          <p:cNvSpPr/>
          <p:nvPr/>
        </p:nvSpPr>
        <p:spPr>
          <a:xfrm>
            <a:off x="244663" y="278559"/>
            <a:ext cx="7788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altLang="es-PE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Estrategia 2019-2021</a:t>
            </a:r>
            <a:endParaRPr lang="es-PE" sz="3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50628946-194D-4B17-B090-A19EA96C3038}"/>
              </a:ext>
            </a:extLst>
          </p:cNvPr>
          <p:cNvSpPr/>
          <p:nvPr/>
        </p:nvSpPr>
        <p:spPr>
          <a:xfrm>
            <a:off x="0" y="0"/>
            <a:ext cx="7283570" cy="672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D670A21D-A66D-4BE0-9ABF-EB16C51A8F1F}"/>
              </a:ext>
            </a:extLst>
          </p:cNvPr>
          <p:cNvSpPr/>
          <p:nvPr/>
        </p:nvSpPr>
        <p:spPr>
          <a:xfrm>
            <a:off x="7283570" y="0"/>
            <a:ext cx="862642" cy="672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E38A75E5-B4E4-40C7-AFC2-B77488A7C7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215" y="207874"/>
            <a:ext cx="3090664" cy="660375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EE2887E6-545C-4FD6-80D6-96C303D4A712}"/>
              </a:ext>
            </a:extLst>
          </p:cNvPr>
          <p:cNvSpPr/>
          <p:nvPr/>
        </p:nvSpPr>
        <p:spPr>
          <a:xfrm>
            <a:off x="3045129" y="6796990"/>
            <a:ext cx="9146872" cy="714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40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706070D1-A197-4935-B863-F3C92CE83880}"/>
              </a:ext>
            </a:extLst>
          </p:cNvPr>
          <p:cNvSpPr/>
          <p:nvPr/>
        </p:nvSpPr>
        <p:spPr>
          <a:xfrm>
            <a:off x="2197530" y="6790765"/>
            <a:ext cx="862642" cy="672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400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AB18A09D-2150-4D44-B02A-58CF0484A1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3" b="10796"/>
          <a:stretch/>
        </p:blipFill>
        <p:spPr>
          <a:xfrm>
            <a:off x="186749" y="5996576"/>
            <a:ext cx="1115840" cy="790023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A42F3340-8527-418C-BE3A-6AC933F0AAFD}"/>
              </a:ext>
            </a:extLst>
          </p:cNvPr>
          <p:cNvGrpSpPr/>
          <p:nvPr/>
        </p:nvGrpSpPr>
        <p:grpSpPr>
          <a:xfrm>
            <a:off x="773825" y="868249"/>
            <a:ext cx="10309845" cy="4578416"/>
            <a:chOff x="773825" y="868249"/>
            <a:chExt cx="10309845" cy="4578416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87B7232A-8EF8-4308-973F-042C54B91E60}"/>
                </a:ext>
              </a:extLst>
            </p:cNvPr>
            <p:cNvSpPr/>
            <p:nvPr/>
          </p:nvSpPr>
          <p:spPr>
            <a:xfrm>
              <a:off x="1046363" y="2471193"/>
              <a:ext cx="316497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PE" sz="2000" b="1" dirty="0"/>
                <a:t>Dialoguemos sectoriales</a:t>
              </a:r>
              <a:endParaRPr lang="es-MX" sz="2000" b="1" dirty="0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0B19FFF0-FBB0-4DB3-8E3B-4421AB66F7D3}"/>
                </a:ext>
              </a:extLst>
            </p:cNvPr>
            <p:cNvSpPr/>
            <p:nvPr/>
          </p:nvSpPr>
          <p:spPr>
            <a:xfrm>
              <a:off x="4363437" y="1935753"/>
              <a:ext cx="3264991" cy="3264991"/>
            </a:xfrm>
            <a:prstGeom prst="ellipse">
              <a:avLst/>
            </a:prstGeom>
            <a:noFill/>
            <a:ln w="57150">
              <a:solidFill>
                <a:srgbClr val="3881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2958DE1A-7202-4744-9543-FC5CB07225B4}"/>
                </a:ext>
              </a:extLst>
            </p:cNvPr>
            <p:cNvSpPr/>
            <p:nvPr/>
          </p:nvSpPr>
          <p:spPr>
            <a:xfrm>
              <a:off x="4526569" y="2969406"/>
              <a:ext cx="2938721" cy="9772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3400"/>
                </a:lnSpc>
              </a:pPr>
              <a:r>
                <a:rPr lang="es-PE" sz="3600" b="1" dirty="0">
                  <a:solidFill>
                    <a:srgbClr val="59595B"/>
                  </a:solidFill>
                </a:rPr>
                <a:t>Dialoguemos sobre las NDC</a:t>
              </a: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B9B8E980-BE20-409E-BA10-794DF8221FF6}"/>
                </a:ext>
              </a:extLst>
            </p:cNvPr>
            <p:cNvSpPr/>
            <p:nvPr/>
          </p:nvSpPr>
          <p:spPr>
            <a:xfrm>
              <a:off x="4117514" y="1689832"/>
              <a:ext cx="3756833" cy="3756833"/>
            </a:xfrm>
            <a:prstGeom prst="ellipse">
              <a:avLst/>
            </a:prstGeom>
            <a:noFill/>
            <a:ln w="57150">
              <a:solidFill>
                <a:srgbClr val="3881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0A6EF177-21DC-4473-822D-E7464CBE507A}"/>
                </a:ext>
              </a:extLst>
            </p:cNvPr>
            <p:cNvSpPr/>
            <p:nvPr/>
          </p:nvSpPr>
          <p:spPr>
            <a:xfrm>
              <a:off x="7464605" y="923339"/>
              <a:ext cx="309066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PE" sz="2000" b="1" dirty="0"/>
                <a:t>Dialoguemos temáticos NDC</a:t>
              </a:r>
              <a:endParaRPr lang="es-MX" sz="2000" dirty="0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D98508A9-0849-4F1A-8762-56005C65771F}"/>
                </a:ext>
              </a:extLst>
            </p:cNvPr>
            <p:cNvSpPr/>
            <p:nvPr/>
          </p:nvSpPr>
          <p:spPr>
            <a:xfrm>
              <a:off x="773825" y="4506752"/>
              <a:ext cx="280091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PE" sz="2000" b="1" dirty="0"/>
                <a:t>Dialoguemos Regionales y Locales</a:t>
              </a:r>
              <a:endParaRPr lang="es-MX" sz="2000" b="1" dirty="0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12D4559D-1276-4AAF-BC23-8DF46A1050B5}"/>
                </a:ext>
              </a:extLst>
            </p:cNvPr>
            <p:cNvSpPr/>
            <p:nvPr/>
          </p:nvSpPr>
          <p:spPr>
            <a:xfrm>
              <a:off x="1563317" y="868249"/>
              <a:ext cx="333797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PE" sz="2000" b="1" dirty="0"/>
                <a:t>Semanas Climáticas</a:t>
              </a:r>
              <a:endParaRPr lang="es-MX" sz="2000" b="1" dirty="0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5F9CB577-5829-42E3-99A3-8A8075740BC8}"/>
                </a:ext>
              </a:extLst>
            </p:cNvPr>
            <p:cNvSpPr/>
            <p:nvPr/>
          </p:nvSpPr>
          <p:spPr>
            <a:xfrm>
              <a:off x="7945244" y="2981550"/>
              <a:ext cx="278413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PE" sz="2000" b="1" dirty="0"/>
                <a:t>Dialoguemos </a:t>
              </a:r>
            </a:p>
            <a:p>
              <a:pPr algn="ctr"/>
              <a:r>
                <a:rPr lang="es-PE" sz="2000" b="1" dirty="0"/>
                <a:t>Virtuales</a:t>
              </a:r>
              <a:endParaRPr lang="es-MX" sz="2000" dirty="0"/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231A2799-860E-4F31-86FF-24E1E85AC0F4}"/>
                </a:ext>
              </a:extLst>
            </p:cNvPr>
            <p:cNvSpPr/>
            <p:nvPr/>
          </p:nvSpPr>
          <p:spPr>
            <a:xfrm>
              <a:off x="7714891" y="4465391"/>
              <a:ext cx="336877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PE" sz="2000" b="1" dirty="0"/>
                <a:t>Dialoguemos Internacionales</a:t>
              </a:r>
              <a:endParaRPr lang="es-MX" sz="2000" dirty="0"/>
            </a:p>
          </p:txBody>
        </p:sp>
        <p:cxnSp>
          <p:nvCxnSpPr>
            <p:cNvPr id="31" name="Conector recto 30">
              <a:extLst>
                <a:ext uri="{FF2B5EF4-FFF2-40B4-BE49-F238E27FC236}">
                  <a16:creationId xmlns:a16="http://schemas.microsoft.com/office/drawing/2014/main" id="{462C5A3B-9425-487E-9209-50805C1EB3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44661" y="4657590"/>
              <a:ext cx="452646" cy="322561"/>
            </a:xfrm>
            <a:prstGeom prst="line">
              <a:avLst/>
            </a:prstGeom>
            <a:ln w="38100">
              <a:solidFill>
                <a:srgbClr val="3881BF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10BC8D2B-5138-4244-8EFD-3B89F42CB5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74347" y="3371191"/>
              <a:ext cx="531191" cy="0"/>
            </a:xfrm>
            <a:prstGeom prst="line">
              <a:avLst/>
            </a:prstGeom>
            <a:ln w="38100">
              <a:solidFill>
                <a:srgbClr val="3881BF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>
              <a:extLst>
                <a:ext uri="{FF2B5EF4-FFF2-40B4-BE49-F238E27FC236}">
                  <a16:creationId xmlns:a16="http://schemas.microsoft.com/office/drawing/2014/main" id="{AA925D0C-C321-477D-A392-FB92F7FAA5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81059" y="1913961"/>
              <a:ext cx="489785" cy="348354"/>
            </a:xfrm>
            <a:prstGeom prst="line">
              <a:avLst/>
            </a:prstGeom>
            <a:ln w="38100">
              <a:solidFill>
                <a:srgbClr val="3881BF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576204AF-ED7D-49C9-A164-99F62958E60F}"/>
                </a:ext>
              </a:extLst>
            </p:cNvPr>
            <p:cNvCxnSpPr>
              <a:cxnSpLocks/>
            </p:cNvCxnSpPr>
            <p:nvPr/>
          </p:nvCxnSpPr>
          <p:spPr>
            <a:xfrm>
              <a:off x="3574737" y="3377726"/>
              <a:ext cx="554069" cy="0"/>
            </a:xfrm>
            <a:prstGeom prst="line">
              <a:avLst/>
            </a:prstGeom>
            <a:ln w="38100">
              <a:solidFill>
                <a:srgbClr val="3881BF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>
              <a:extLst>
                <a:ext uri="{FF2B5EF4-FFF2-40B4-BE49-F238E27FC236}">
                  <a16:creationId xmlns:a16="http://schemas.microsoft.com/office/drawing/2014/main" id="{53A9B535-4B38-491D-8C38-D805D35187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46617" y="4757694"/>
              <a:ext cx="468661" cy="232019"/>
            </a:xfrm>
            <a:prstGeom prst="line">
              <a:avLst/>
            </a:prstGeom>
            <a:ln w="38100">
              <a:solidFill>
                <a:srgbClr val="3881BF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>
              <a:extLst>
                <a:ext uri="{FF2B5EF4-FFF2-40B4-BE49-F238E27FC236}">
                  <a16:creationId xmlns:a16="http://schemas.microsoft.com/office/drawing/2014/main" id="{E6EC9945-DD02-4C60-AB82-B1104E035AA3}"/>
                </a:ext>
              </a:extLst>
            </p:cNvPr>
            <p:cNvCxnSpPr>
              <a:cxnSpLocks/>
            </p:cNvCxnSpPr>
            <p:nvPr/>
          </p:nvCxnSpPr>
          <p:spPr>
            <a:xfrm>
              <a:off x="4368970" y="1830991"/>
              <a:ext cx="356431" cy="375837"/>
            </a:xfrm>
            <a:prstGeom prst="line">
              <a:avLst/>
            </a:prstGeom>
            <a:ln w="38100">
              <a:solidFill>
                <a:srgbClr val="3881BF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Imagen 36" descr="Imagen que contiene persona, grupo, interior, pared&#10;&#10;Descripción generada automáticamente">
            <a:extLst>
              <a:ext uri="{FF2B5EF4-FFF2-40B4-BE49-F238E27FC236}">
                <a16:creationId xmlns:a16="http://schemas.microsoft.com/office/drawing/2014/main" id="{78D8BDAC-1594-4C31-A46D-C1C2FE3F37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122" y="1295485"/>
            <a:ext cx="1821417" cy="1354581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6A142382-CCCA-4593-B82A-12C0C12E3A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322" y="1204535"/>
            <a:ext cx="2043799" cy="1101186"/>
          </a:xfrm>
          <a:prstGeom prst="rect">
            <a:avLst/>
          </a:prstGeom>
        </p:spPr>
      </p:pic>
      <p:pic>
        <p:nvPicPr>
          <p:cNvPr id="39" name="Imagen 38" descr="Imagen que contiene persona, exterior, suelo, edificio&#10;&#10;Descripción generada con confianza muy alta">
            <a:extLst>
              <a:ext uri="{FF2B5EF4-FFF2-40B4-BE49-F238E27FC236}">
                <a16:creationId xmlns:a16="http://schemas.microsoft.com/office/drawing/2014/main" id="{2F0A50E0-7969-4D0F-AB39-623F16D590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02" y="4865935"/>
            <a:ext cx="2043799" cy="1351795"/>
          </a:xfrm>
          <a:prstGeom prst="rect">
            <a:avLst/>
          </a:prstGeom>
        </p:spPr>
      </p:pic>
      <p:pic>
        <p:nvPicPr>
          <p:cNvPr id="40" name="Imagen 39" descr="Imagen que contiene persona, pose, edificio, foto&#10;&#10;Descripción generada automáticamente">
            <a:extLst>
              <a:ext uri="{FF2B5EF4-FFF2-40B4-BE49-F238E27FC236}">
                <a16:creationId xmlns:a16="http://schemas.microsoft.com/office/drawing/2014/main" id="{4AE5831F-78AA-427C-AEA3-0992A0D1BF4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98"/>
          <a:stretch/>
        </p:blipFill>
        <p:spPr>
          <a:xfrm>
            <a:off x="1551108" y="2817494"/>
            <a:ext cx="1929854" cy="1305066"/>
          </a:xfrm>
          <a:prstGeom prst="rect">
            <a:avLst/>
          </a:prstGeom>
        </p:spPr>
      </p:pic>
      <p:pic>
        <p:nvPicPr>
          <p:cNvPr id="42" name="Imagen 41" descr="Imagen que contiene interior, mesa, persona, pared&#10;&#10;Descripción generada automáticamente">
            <a:extLst>
              <a:ext uri="{FF2B5EF4-FFF2-40B4-BE49-F238E27FC236}">
                <a16:creationId xmlns:a16="http://schemas.microsoft.com/office/drawing/2014/main" id="{92A5928C-B22E-45EE-8204-AB497FAAC79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0"/>
          <a:stretch/>
        </p:blipFill>
        <p:spPr>
          <a:xfrm>
            <a:off x="8108978" y="4833658"/>
            <a:ext cx="2281468" cy="1457714"/>
          </a:xfrm>
          <a:prstGeom prst="rect">
            <a:avLst/>
          </a:prstGeom>
        </p:spPr>
      </p:pic>
      <p:pic>
        <p:nvPicPr>
          <p:cNvPr id="46" name="Gráfico 45">
            <a:extLst>
              <a:ext uri="{FF2B5EF4-FFF2-40B4-BE49-F238E27FC236}">
                <a16:creationId xmlns:a16="http://schemas.microsoft.com/office/drawing/2014/main" id="{F6C4558B-822B-4317-88AB-DC3EAF5C38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040961" y="3099198"/>
            <a:ext cx="759316" cy="74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45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Rectángulo"/>
          <p:cNvSpPr>
            <a:spLocks noChangeArrowheads="1"/>
          </p:cNvSpPr>
          <p:nvPr/>
        </p:nvSpPr>
        <p:spPr bwMode="auto">
          <a:xfrm>
            <a:off x="158151" y="4865598"/>
            <a:ext cx="11869947" cy="707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000" b="1" dirty="0">
                <a:solidFill>
                  <a:schemeClr val="bg1"/>
                </a:solidFill>
                <a:cs typeface="Calibri" pitchFamily="34" charset="0"/>
              </a:rPr>
              <a:t>¡Muchas gracias!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981" y="365534"/>
            <a:ext cx="2856570" cy="64655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2D70D00-55A7-4CB9-8E23-3D7D007F3D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3" b="10796"/>
          <a:stretch/>
        </p:blipFill>
        <p:spPr>
          <a:xfrm>
            <a:off x="3429178" y="1017504"/>
            <a:ext cx="5251334" cy="3717985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4085A3C1-7AAD-4B14-A0AD-25D3C656AD26}"/>
              </a:ext>
            </a:extLst>
          </p:cNvPr>
          <p:cNvSpPr/>
          <p:nvPr/>
        </p:nvSpPr>
        <p:spPr>
          <a:xfrm>
            <a:off x="163902" y="163902"/>
            <a:ext cx="11869947" cy="660164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1045B61-73CA-4D08-9949-194856AF7F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15" y="365534"/>
            <a:ext cx="3090664" cy="66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38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F7572D56-B6B2-4070-8CBF-BF795C12477D}"/>
              </a:ext>
            </a:extLst>
          </p:cNvPr>
          <p:cNvCxnSpPr>
            <a:cxnSpLocks/>
          </p:cNvCxnSpPr>
          <p:nvPr/>
        </p:nvCxnSpPr>
        <p:spPr>
          <a:xfrm flipV="1">
            <a:off x="11399638" y="3700131"/>
            <a:ext cx="0" cy="99975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97D03F82-1282-4E32-A595-B077122BD9AB}"/>
              </a:ext>
            </a:extLst>
          </p:cNvPr>
          <p:cNvCxnSpPr>
            <a:cxnSpLocks/>
          </p:cNvCxnSpPr>
          <p:nvPr/>
        </p:nvCxnSpPr>
        <p:spPr>
          <a:xfrm flipV="1">
            <a:off x="9702046" y="3700131"/>
            <a:ext cx="0" cy="99975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70">
            <a:extLst>
              <a:ext uri="{FF2B5EF4-FFF2-40B4-BE49-F238E27FC236}">
                <a16:creationId xmlns:a16="http://schemas.microsoft.com/office/drawing/2014/main" id="{5F993C63-72C3-4EB8-A7AA-BE40A0CBA598}"/>
              </a:ext>
            </a:extLst>
          </p:cNvPr>
          <p:cNvCxnSpPr>
            <a:cxnSpLocks/>
          </p:cNvCxnSpPr>
          <p:nvPr/>
        </p:nvCxnSpPr>
        <p:spPr>
          <a:xfrm flipV="1">
            <a:off x="5119252" y="3682788"/>
            <a:ext cx="0" cy="99975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ángulo: esquinas redondeadas 59">
            <a:extLst>
              <a:ext uri="{FF2B5EF4-FFF2-40B4-BE49-F238E27FC236}">
                <a16:creationId xmlns:a16="http://schemas.microsoft.com/office/drawing/2014/main" id="{3A11E673-6F72-4B71-91D8-EF4D333755E0}"/>
              </a:ext>
            </a:extLst>
          </p:cNvPr>
          <p:cNvSpPr/>
          <p:nvPr/>
        </p:nvSpPr>
        <p:spPr>
          <a:xfrm>
            <a:off x="5682952" y="1410763"/>
            <a:ext cx="6765563" cy="2131017"/>
          </a:xfrm>
          <a:prstGeom prst="roundRect">
            <a:avLst/>
          </a:prstGeom>
          <a:gradFill>
            <a:gsLst>
              <a:gs pos="52000">
                <a:srgbClr val="5BA091"/>
              </a:gs>
              <a:gs pos="100000">
                <a:schemeClr val="bg1"/>
              </a:gs>
            </a:gsLst>
            <a:lin ang="3000000" scaled="0"/>
          </a:gra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Dialoguemos NDC </a:t>
            </a:r>
            <a:b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(con el aporte de la CNCC)</a:t>
            </a:r>
          </a:p>
        </p:txBody>
      </p:sp>
      <p:sp>
        <p:nvSpPr>
          <p:cNvPr id="51" name="Rectángulo: esquinas redondeadas 50">
            <a:extLst>
              <a:ext uri="{FF2B5EF4-FFF2-40B4-BE49-F238E27FC236}">
                <a16:creationId xmlns:a16="http://schemas.microsoft.com/office/drawing/2014/main" id="{D86F9F50-2207-4F69-9F00-0251579690D7}"/>
              </a:ext>
            </a:extLst>
          </p:cNvPr>
          <p:cNvSpPr/>
          <p:nvPr/>
        </p:nvSpPr>
        <p:spPr>
          <a:xfrm>
            <a:off x="5890678" y="1703909"/>
            <a:ext cx="5996513" cy="2437571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34C7FC98-6D46-42AF-8CB4-B02F57186AE2}"/>
              </a:ext>
            </a:extLst>
          </p:cNvPr>
          <p:cNvCxnSpPr>
            <a:cxnSpLocks/>
            <a:endCxn id="52" idx="0"/>
          </p:cNvCxnSpPr>
          <p:nvPr/>
        </p:nvCxnSpPr>
        <p:spPr>
          <a:xfrm flipH="1">
            <a:off x="7290582" y="3224532"/>
            <a:ext cx="1462" cy="2137278"/>
          </a:xfrm>
          <a:prstGeom prst="line">
            <a:avLst/>
          </a:prstGeom>
          <a:ln w="57150">
            <a:solidFill>
              <a:srgbClr val="93C57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DD3A4C61-B5CE-4A33-98B4-162573B077FD}"/>
              </a:ext>
            </a:extLst>
          </p:cNvPr>
          <p:cNvCxnSpPr>
            <a:cxnSpLocks/>
          </p:cNvCxnSpPr>
          <p:nvPr/>
        </p:nvCxnSpPr>
        <p:spPr>
          <a:xfrm>
            <a:off x="5771728" y="3682788"/>
            <a:ext cx="0" cy="917385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0E403620-0414-4772-914E-87758F73A581}"/>
              </a:ext>
            </a:extLst>
          </p:cNvPr>
          <p:cNvCxnSpPr>
            <a:cxnSpLocks/>
          </p:cNvCxnSpPr>
          <p:nvPr/>
        </p:nvCxnSpPr>
        <p:spPr>
          <a:xfrm flipV="1">
            <a:off x="3401734" y="3682788"/>
            <a:ext cx="0" cy="99975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7F2B3988-6B01-4AB0-8697-5B11797D4967}"/>
              </a:ext>
            </a:extLst>
          </p:cNvPr>
          <p:cNvSpPr/>
          <p:nvPr/>
        </p:nvSpPr>
        <p:spPr>
          <a:xfrm>
            <a:off x="258515" y="4683778"/>
            <a:ext cx="985233" cy="42976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Abril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2015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B3D27F9A-CB32-45DD-AD80-72E024702D92}"/>
              </a:ext>
            </a:extLst>
          </p:cNvPr>
          <p:cNvCxnSpPr>
            <a:cxnSpLocks/>
          </p:cNvCxnSpPr>
          <p:nvPr/>
        </p:nvCxnSpPr>
        <p:spPr>
          <a:xfrm>
            <a:off x="724382" y="3319029"/>
            <a:ext cx="0" cy="1281144"/>
          </a:xfrm>
          <a:prstGeom prst="line">
            <a:avLst/>
          </a:prstGeom>
          <a:ln w="57150">
            <a:solidFill>
              <a:srgbClr val="93C5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26B5C55F-63F4-4C24-857C-B817F79C3915}"/>
              </a:ext>
            </a:extLst>
          </p:cNvPr>
          <p:cNvSpPr/>
          <p:nvPr/>
        </p:nvSpPr>
        <p:spPr>
          <a:xfrm>
            <a:off x="1977025" y="4683778"/>
            <a:ext cx="1063088" cy="42976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Septiembre </a:t>
            </a: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2015</a:t>
            </a:r>
          </a:p>
        </p:txBody>
      </p:sp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id="{220B46A9-562E-4AEE-9DEA-65B85738586D}"/>
              </a:ext>
            </a:extLst>
          </p:cNvPr>
          <p:cNvSpPr/>
          <p:nvPr/>
        </p:nvSpPr>
        <p:spPr>
          <a:xfrm>
            <a:off x="792413" y="1915728"/>
            <a:ext cx="1660071" cy="1612677"/>
          </a:xfrm>
          <a:prstGeom prst="roundRect">
            <a:avLst>
              <a:gd name="adj" fmla="val 16309"/>
            </a:avLst>
          </a:prstGeom>
          <a:solidFill>
            <a:srgbClr val="0A548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Comisión Multisectorial iNDC</a:t>
            </a:r>
          </a:p>
        </p:txBody>
      </p:sp>
      <p:sp>
        <p:nvSpPr>
          <p:cNvPr id="44" name="Rectángulo: esquinas redondeadas 43">
            <a:extLst>
              <a:ext uri="{FF2B5EF4-FFF2-40B4-BE49-F238E27FC236}">
                <a16:creationId xmlns:a16="http://schemas.microsoft.com/office/drawing/2014/main" id="{7EB62851-3CB8-4CEB-9628-49EC928771AD}"/>
              </a:ext>
            </a:extLst>
          </p:cNvPr>
          <p:cNvSpPr/>
          <p:nvPr/>
        </p:nvSpPr>
        <p:spPr>
          <a:xfrm>
            <a:off x="2904439" y="5361810"/>
            <a:ext cx="1063088" cy="42976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Julio </a:t>
            </a:r>
            <a:b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2016</a:t>
            </a:r>
          </a:p>
        </p:txBody>
      </p:sp>
      <p:pic>
        <p:nvPicPr>
          <p:cNvPr id="48" name="Gráfico 47">
            <a:extLst>
              <a:ext uri="{FF2B5EF4-FFF2-40B4-BE49-F238E27FC236}">
                <a16:creationId xmlns:a16="http://schemas.microsoft.com/office/drawing/2014/main" id="{B0700F4C-4ECE-40F9-9863-B86303152F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8220" y="4913521"/>
            <a:ext cx="285750" cy="400050"/>
          </a:xfrm>
          <a:prstGeom prst="rect">
            <a:avLst/>
          </a:prstGeom>
        </p:spPr>
      </p:pic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B5C72FFA-3C77-45E5-AC84-ED5759200942}"/>
              </a:ext>
            </a:extLst>
          </p:cNvPr>
          <p:cNvSpPr/>
          <p:nvPr/>
        </p:nvSpPr>
        <p:spPr>
          <a:xfrm>
            <a:off x="3943312" y="4683778"/>
            <a:ext cx="985233" cy="42976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Febrero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2017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013AF1AD-3D04-4FC5-AA71-2AC742899593}"/>
              </a:ext>
            </a:extLst>
          </p:cNvPr>
          <p:cNvSpPr/>
          <p:nvPr/>
        </p:nvSpPr>
        <p:spPr>
          <a:xfrm>
            <a:off x="6759038" y="5361810"/>
            <a:ext cx="1063088" cy="42976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400" dirty="0">
                <a:solidFill>
                  <a:prstClr val="black"/>
                </a:solidFill>
                <a:latin typeface="Calibri" panose="020F0502020204030204"/>
              </a:rPr>
              <a:t>Diciembre</a:t>
            </a: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2018</a:t>
            </a:r>
          </a:p>
        </p:txBody>
      </p:sp>
      <p:sp>
        <p:nvSpPr>
          <p:cNvPr id="54" name="Rectángulo: esquinas redondeadas 53">
            <a:extLst>
              <a:ext uri="{FF2B5EF4-FFF2-40B4-BE49-F238E27FC236}">
                <a16:creationId xmlns:a16="http://schemas.microsoft.com/office/drawing/2014/main" id="{C95531F8-E4BC-4CAF-9E3A-0771CDBE6055}"/>
              </a:ext>
            </a:extLst>
          </p:cNvPr>
          <p:cNvSpPr/>
          <p:nvPr/>
        </p:nvSpPr>
        <p:spPr>
          <a:xfrm>
            <a:off x="4435929" y="1915728"/>
            <a:ext cx="2754162" cy="1632774"/>
          </a:xfrm>
          <a:prstGeom prst="roundRect">
            <a:avLst/>
          </a:prstGeom>
          <a:solidFill>
            <a:srgbClr val="0A548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Grupo de Trabajo Multisectorial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(GTM-NDC)</a:t>
            </a:r>
          </a:p>
        </p:txBody>
      </p:sp>
      <p:sp>
        <p:nvSpPr>
          <p:cNvPr id="59" name="Rectángulo: esquinas redondeadas 58">
            <a:extLst>
              <a:ext uri="{FF2B5EF4-FFF2-40B4-BE49-F238E27FC236}">
                <a16:creationId xmlns:a16="http://schemas.microsoft.com/office/drawing/2014/main" id="{D16E5901-C2F2-4256-9604-18D8449587D9}"/>
              </a:ext>
            </a:extLst>
          </p:cNvPr>
          <p:cNvSpPr/>
          <p:nvPr/>
        </p:nvSpPr>
        <p:spPr>
          <a:xfrm>
            <a:off x="5261580" y="4683778"/>
            <a:ext cx="1063088" cy="42976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Julio </a:t>
            </a:r>
            <a:b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2018</a:t>
            </a:r>
          </a:p>
        </p:txBody>
      </p:sp>
      <p:sp>
        <p:nvSpPr>
          <p:cNvPr id="74" name="Rectángulo: esquinas redondeadas 73">
            <a:extLst>
              <a:ext uri="{FF2B5EF4-FFF2-40B4-BE49-F238E27FC236}">
                <a16:creationId xmlns:a16="http://schemas.microsoft.com/office/drawing/2014/main" id="{FF301639-FF9E-43FD-82D6-D2D981337B33}"/>
              </a:ext>
            </a:extLst>
          </p:cNvPr>
          <p:cNvSpPr/>
          <p:nvPr/>
        </p:nvSpPr>
        <p:spPr>
          <a:xfrm>
            <a:off x="7593685" y="888472"/>
            <a:ext cx="2754163" cy="111462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AB856E81-EF0D-40DF-BADA-7A6811C28DF6}"/>
              </a:ext>
            </a:extLst>
          </p:cNvPr>
          <p:cNvCxnSpPr>
            <a:cxnSpLocks/>
          </p:cNvCxnSpPr>
          <p:nvPr/>
        </p:nvCxnSpPr>
        <p:spPr>
          <a:xfrm>
            <a:off x="2515348" y="3319029"/>
            <a:ext cx="0" cy="1281144"/>
          </a:xfrm>
          <a:prstGeom prst="line">
            <a:avLst/>
          </a:prstGeom>
          <a:ln w="57150">
            <a:solidFill>
              <a:srgbClr val="93C5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0E528D33-E7A0-442A-ABF8-0B0529F872FF}"/>
              </a:ext>
            </a:extLst>
          </p:cNvPr>
          <p:cNvCxnSpPr>
            <a:cxnSpLocks/>
          </p:cNvCxnSpPr>
          <p:nvPr/>
        </p:nvCxnSpPr>
        <p:spPr>
          <a:xfrm>
            <a:off x="4372429" y="3319029"/>
            <a:ext cx="0" cy="1281144"/>
          </a:xfrm>
          <a:prstGeom prst="line">
            <a:avLst/>
          </a:prstGeom>
          <a:ln w="57150">
            <a:solidFill>
              <a:srgbClr val="93C5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3499A2F8-8D59-4018-AAC7-27B21169BD7F}"/>
              </a:ext>
            </a:extLst>
          </p:cNvPr>
          <p:cNvSpPr txBox="1"/>
          <p:nvPr/>
        </p:nvSpPr>
        <p:spPr>
          <a:xfrm>
            <a:off x="724382" y="3588783"/>
            <a:ext cx="11263300" cy="585501"/>
          </a:xfrm>
          <a:prstGeom prst="rect">
            <a:avLst/>
          </a:prstGeom>
          <a:solidFill>
            <a:srgbClr val="93C571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Proceso de construcción de las NDC en el Perú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D2248AC3-5AB8-4352-AA8A-D172895518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53007" y="3588783"/>
            <a:ext cx="1938993" cy="585501"/>
          </a:xfrm>
          <a:prstGeom prst="rect">
            <a:avLst/>
          </a:prstGeom>
        </p:spPr>
      </p:pic>
      <p:sp>
        <p:nvSpPr>
          <p:cNvPr id="62" name="Rectángulo: esquinas redondeadas 61">
            <a:extLst>
              <a:ext uri="{FF2B5EF4-FFF2-40B4-BE49-F238E27FC236}">
                <a16:creationId xmlns:a16="http://schemas.microsoft.com/office/drawing/2014/main" id="{9CD9582C-B0C4-4674-B2F2-EC4C69D0E091}"/>
              </a:ext>
            </a:extLst>
          </p:cNvPr>
          <p:cNvSpPr/>
          <p:nvPr/>
        </p:nvSpPr>
        <p:spPr>
          <a:xfrm>
            <a:off x="4596012" y="5361810"/>
            <a:ext cx="1063088" cy="42976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Abril </a:t>
            </a:r>
            <a:b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2018</a:t>
            </a:r>
          </a:p>
        </p:txBody>
      </p:sp>
      <p:pic>
        <p:nvPicPr>
          <p:cNvPr id="67" name="Gráfico 66">
            <a:extLst>
              <a:ext uri="{FF2B5EF4-FFF2-40B4-BE49-F238E27FC236}">
                <a16:creationId xmlns:a16="http://schemas.microsoft.com/office/drawing/2014/main" id="{1F991DDD-76A0-48C0-8C6A-3D44D68C1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76377" y="4913521"/>
            <a:ext cx="285750" cy="400050"/>
          </a:xfrm>
          <a:prstGeom prst="rect">
            <a:avLst/>
          </a:prstGeom>
        </p:spPr>
      </p:pic>
      <p:sp>
        <p:nvSpPr>
          <p:cNvPr id="68" name="Rectángulo 67">
            <a:extLst>
              <a:ext uri="{FF2B5EF4-FFF2-40B4-BE49-F238E27FC236}">
                <a16:creationId xmlns:a16="http://schemas.microsoft.com/office/drawing/2014/main" id="{EB64A739-7C9A-464E-999C-ED95A6C37FC3}"/>
              </a:ext>
            </a:extLst>
          </p:cNvPr>
          <p:cNvSpPr/>
          <p:nvPr/>
        </p:nvSpPr>
        <p:spPr>
          <a:xfrm>
            <a:off x="2618150" y="5788955"/>
            <a:ext cx="16356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Norma de creación del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GTM-NDC</a:t>
            </a: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42658558-3586-4B51-9FB0-84EEF22E0A85}"/>
              </a:ext>
            </a:extLst>
          </p:cNvPr>
          <p:cNvSpPr/>
          <p:nvPr/>
        </p:nvSpPr>
        <p:spPr>
          <a:xfrm>
            <a:off x="4221961" y="5781065"/>
            <a:ext cx="1794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Ley Marco sobre Cambio Climático</a:t>
            </a:r>
          </a:p>
        </p:txBody>
      </p:sp>
      <p:sp>
        <p:nvSpPr>
          <p:cNvPr id="81" name="Rectángulo: esquinas redondeadas 80">
            <a:extLst>
              <a:ext uri="{FF2B5EF4-FFF2-40B4-BE49-F238E27FC236}">
                <a16:creationId xmlns:a16="http://schemas.microsoft.com/office/drawing/2014/main" id="{767B5263-5E3B-4D22-A482-803C50B4F23E}"/>
              </a:ext>
            </a:extLst>
          </p:cNvPr>
          <p:cNvSpPr/>
          <p:nvPr/>
        </p:nvSpPr>
        <p:spPr>
          <a:xfrm>
            <a:off x="9178806" y="5349777"/>
            <a:ext cx="1063088" cy="42976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</a:t>
            </a:r>
          </a:p>
        </p:txBody>
      </p:sp>
      <p:pic>
        <p:nvPicPr>
          <p:cNvPr id="82" name="Gráfico 81">
            <a:extLst>
              <a:ext uri="{FF2B5EF4-FFF2-40B4-BE49-F238E27FC236}">
                <a16:creationId xmlns:a16="http://schemas.microsoft.com/office/drawing/2014/main" id="{7DF85957-5818-4B49-8E8F-82C64898C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59171" y="4930864"/>
            <a:ext cx="285750" cy="400050"/>
          </a:xfrm>
          <a:prstGeom prst="rect">
            <a:avLst/>
          </a:prstGeom>
        </p:spPr>
      </p:pic>
      <p:sp>
        <p:nvSpPr>
          <p:cNvPr id="83" name="Rectángulo 82">
            <a:extLst>
              <a:ext uri="{FF2B5EF4-FFF2-40B4-BE49-F238E27FC236}">
                <a16:creationId xmlns:a16="http://schemas.microsoft.com/office/drawing/2014/main" id="{AC542B50-61E9-491C-8615-C12D36ED2EA9}"/>
              </a:ext>
            </a:extLst>
          </p:cNvPr>
          <p:cNvSpPr/>
          <p:nvPr/>
        </p:nvSpPr>
        <p:spPr>
          <a:xfrm>
            <a:off x="8804755" y="5762202"/>
            <a:ext cx="1794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Comisión de Alto Nivel sobre Cambio Climático</a:t>
            </a:r>
          </a:p>
        </p:txBody>
      </p:sp>
      <p:sp>
        <p:nvSpPr>
          <p:cNvPr id="31" name="Rectángulo 13">
            <a:extLst>
              <a:ext uri="{FF2B5EF4-FFF2-40B4-BE49-F238E27FC236}">
                <a16:creationId xmlns:a16="http://schemas.microsoft.com/office/drawing/2014/main" id="{805DC59A-140D-4D8D-ACAB-68DAFBD2C0FE}"/>
              </a:ext>
            </a:extLst>
          </p:cNvPr>
          <p:cNvSpPr/>
          <p:nvPr/>
        </p:nvSpPr>
        <p:spPr>
          <a:xfrm>
            <a:off x="0" y="0"/>
            <a:ext cx="7283570" cy="672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2" name="Rectángulo 14">
            <a:extLst>
              <a:ext uri="{FF2B5EF4-FFF2-40B4-BE49-F238E27FC236}">
                <a16:creationId xmlns:a16="http://schemas.microsoft.com/office/drawing/2014/main" id="{07B2750C-257F-4E5E-A42A-F4F6C93D5745}"/>
              </a:ext>
            </a:extLst>
          </p:cNvPr>
          <p:cNvSpPr/>
          <p:nvPr/>
        </p:nvSpPr>
        <p:spPr>
          <a:xfrm>
            <a:off x="7283570" y="0"/>
            <a:ext cx="862642" cy="672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3" name="Imagen 37">
            <a:extLst>
              <a:ext uri="{FF2B5EF4-FFF2-40B4-BE49-F238E27FC236}">
                <a16:creationId xmlns:a16="http://schemas.microsoft.com/office/drawing/2014/main" id="{4FDC4E85-30FA-4F47-9928-944C85288D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215" y="207874"/>
            <a:ext cx="3090664" cy="660375"/>
          </a:xfrm>
          <a:prstGeom prst="rect">
            <a:avLst/>
          </a:prstGeom>
        </p:spPr>
      </p:pic>
      <p:sp>
        <p:nvSpPr>
          <p:cNvPr id="34" name="Rectángulo 1">
            <a:extLst>
              <a:ext uri="{FF2B5EF4-FFF2-40B4-BE49-F238E27FC236}">
                <a16:creationId xmlns:a16="http://schemas.microsoft.com/office/drawing/2014/main" id="{901ADD60-4120-41EE-86A5-D70BBD5ADB5C}"/>
              </a:ext>
            </a:extLst>
          </p:cNvPr>
          <p:cNvSpPr/>
          <p:nvPr/>
        </p:nvSpPr>
        <p:spPr>
          <a:xfrm>
            <a:off x="3045128" y="6799299"/>
            <a:ext cx="9146872" cy="714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7F7F7F"/>
              </a:solidFill>
            </a:endParaRPr>
          </a:p>
        </p:txBody>
      </p:sp>
      <p:sp>
        <p:nvSpPr>
          <p:cNvPr id="36" name="Rectángulo 12">
            <a:extLst>
              <a:ext uri="{FF2B5EF4-FFF2-40B4-BE49-F238E27FC236}">
                <a16:creationId xmlns:a16="http://schemas.microsoft.com/office/drawing/2014/main" id="{12C021D8-2655-417C-A565-EAF573DFEDFB}"/>
              </a:ext>
            </a:extLst>
          </p:cNvPr>
          <p:cNvSpPr/>
          <p:nvPr/>
        </p:nvSpPr>
        <p:spPr>
          <a:xfrm>
            <a:off x="2182487" y="6798385"/>
            <a:ext cx="862642" cy="672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7F7F7F"/>
              </a:solidFill>
            </a:endParaRPr>
          </a:p>
        </p:txBody>
      </p: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94A0BEA6-59D4-429F-A8F2-F2B85B1A78CB}"/>
              </a:ext>
            </a:extLst>
          </p:cNvPr>
          <p:cNvSpPr/>
          <p:nvPr/>
        </p:nvSpPr>
        <p:spPr>
          <a:xfrm>
            <a:off x="10924594" y="5364749"/>
            <a:ext cx="1063088" cy="42976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Diciembre </a:t>
            </a: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</a:t>
            </a:r>
          </a:p>
        </p:txBody>
      </p:sp>
      <p:pic>
        <p:nvPicPr>
          <p:cNvPr id="40" name="Gráfico 39">
            <a:extLst>
              <a:ext uri="{FF2B5EF4-FFF2-40B4-BE49-F238E27FC236}">
                <a16:creationId xmlns:a16="http://schemas.microsoft.com/office/drawing/2014/main" id="{622BF01F-C3C8-4E26-A991-708CCB8AB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56763" y="4915060"/>
            <a:ext cx="285750" cy="400050"/>
          </a:xfrm>
          <a:prstGeom prst="rect">
            <a:avLst/>
          </a:prstGeom>
        </p:spPr>
      </p:pic>
      <p:sp>
        <p:nvSpPr>
          <p:cNvPr id="47" name="Título 1">
            <a:extLst>
              <a:ext uri="{FF2B5EF4-FFF2-40B4-BE49-F238E27FC236}">
                <a16:creationId xmlns:a16="http://schemas.microsoft.com/office/drawing/2014/main" id="{EA718890-46AF-44F9-896C-66D45D665E4E}"/>
              </a:ext>
            </a:extLst>
          </p:cNvPr>
          <p:cNvSpPr txBox="1">
            <a:spLocks/>
          </p:cNvSpPr>
          <p:nvPr/>
        </p:nvSpPr>
        <p:spPr bwMode="auto">
          <a:xfrm>
            <a:off x="486966" y="249543"/>
            <a:ext cx="109728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Línea de Tiempo Histórica </a:t>
            </a:r>
          </a:p>
          <a:p>
            <a:pPr algn="l"/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 la Gestión en Cambio Climático en el Perú</a:t>
            </a:r>
          </a:p>
        </p:txBody>
      </p:sp>
    </p:spTree>
    <p:extLst>
      <p:ext uri="{BB962C8B-B14F-4D97-AF65-F5344CB8AC3E}">
        <p14:creationId xmlns:p14="http://schemas.microsoft.com/office/powerpoint/2010/main" val="3045180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2 CuadroTexto">
            <a:extLst>
              <a:ext uri="{FF2B5EF4-FFF2-40B4-BE49-F238E27FC236}">
                <a16:creationId xmlns:a16="http://schemas.microsoft.com/office/drawing/2014/main" id="{6A87BDD5-A907-460B-B01C-4433E5873F34}"/>
              </a:ext>
            </a:extLst>
          </p:cNvPr>
          <p:cNvSpPr txBox="1"/>
          <p:nvPr/>
        </p:nvSpPr>
        <p:spPr>
          <a:xfrm>
            <a:off x="1068811" y="2790476"/>
            <a:ext cx="164881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US" b="1" dirty="0">
                <a:solidFill>
                  <a:schemeClr val="tx1"/>
                </a:solidFill>
              </a:rPr>
              <a:t>A</a:t>
            </a:r>
            <a:r>
              <a:rPr lang="es-PE" b="1" dirty="0">
                <a:solidFill>
                  <a:schemeClr val="tx1"/>
                </a:solidFill>
              </a:rPr>
              <a:t>gricultura</a:t>
            </a:r>
          </a:p>
        </p:txBody>
      </p:sp>
      <p:pic>
        <p:nvPicPr>
          <p:cNvPr id="64" name="Gráfico 59">
            <a:extLst>
              <a:ext uri="{FF2B5EF4-FFF2-40B4-BE49-F238E27FC236}">
                <a16:creationId xmlns:a16="http://schemas.microsoft.com/office/drawing/2014/main" id="{A6D9D53C-C003-4E0B-B5B5-A26303271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29218" y="1991334"/>
            <a:ext cx="752184" cy="763970"/>
          </a:xfrm>
          <a:prstGeom prst="rect">
            <a:avLst/>
          </a:prstGeom>
        </p:spPr>
      </p:pic>
      <p:sp>
        <p:nvSpPr>
          <p:cNvPr id="65" name="2 CuadroTexto">
            <a:extLst>
              <a:ext uri="{FF2B5EF4-FFF2-40B4-BE49-F238E27FC236}">
                <a16:creationId xmlns:a16="http://schemas.microsoft.com/office/drawing/2014/main" id="{C75B101E-BD93-4002-94DB-859D2CA11824}"/>
              </a:ext>
            </a:extLst>
          </p:cNvPr>
          <p:cNvSpPr txBox="1"/>
          <p:nvPr/>
        </p:nvSpPr>
        <p:spPr>
          <a:xfrm>
            <a:off x="10516677" y="2790476"/>
            <a:ext cx="84118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Agua</a:t>
            </a:r>
          </a:p>
        </p:txBody>
      </p:sp>
      <p:pic>
        <p:nvPicPr>
          <p:cNvPr id="66" name="Gráfico 68">
            <a:extLst>
              <a:ext uri="{FF2B5EF4-FFF2-40B4-BE49-F238E27FC236}">
                <a16:creationId xmlns:a16="http://schemas.microsoft.com/office/drawing/2014/main" id="{DA64A101-F327-48EE-8546-E992CECD8F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61179" y="1991334"/>
            <a:ext cx="752184" cy="763970"/>
          </a:xfrm>
          <a:prstGeom prst="rect">
            <a:avLst/>
          </a:prstGeom>
        </p:spPr>
      </p:pic>
      <p:sp>
        <p:nvSpPr>
          <p:cNvPr id="67" name="2 CuadroTexto">
            <a:extLst>
              <a:ext uri="{FF2B5EF4-FFF2-40B4-BE49-F238E27FC236}">
                <a16:creationId xmlns:a16="http://schemas.microsoft.com/office/drawing/2014/main" id="{25A6EB67-AFB7-468E-95CE-D78C2F206A49}"/>
              </a:ext>
            </a:extLst>
          </p:cNvPr>
          <p:cNvSpPr txBox="1"/>
          <p:nvPr/>
        </p:nvSpPr>
        <p:spPr>
          <a:xfrm>
            <a:off x="3139278" y="2761398"/>
            <a:ext cx="192036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Bosques</a:t>
            </a:r>
          </a:p>
        </p:txBody>
      </p:sp>
      <p:pic>
        <p:nvPicPr>
          <p:cNvPr id="106" name="Gráfico 70">
            <a:extLst>
              <a:ext uri="{FF2B5EF4-FFF2-40B4-BE49-F238E27FC236}">
                <a16:creationId xmlns:a16="http://schemas.microsoft.com/office/drawing/2014/main" id="{993F95FB-330F-47AE-AC73-4D474BE8F1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64523" y="2014798"/>
            <a:ext cx="752184" cy="763970"/>
          </a:xfrm>
          <a:prstGeom prst="rect">
            <a:avLst/>
          </a:prstGeom>
        </p:spPr>
      </p:pic>
      <p:sp>
        <p:nvSpPr>
          <p:cNvPr id="107" name="2 CuadroTexto">
            <a:extLst>
              <a:ext uri="{FF2B5EF4-FFF2-40B4-BE49-F238E27FC236}">
                <a16:creationId xmlns:a16="http://schemas.microsoft.com/office/drawing/2014/main" id="{7AD5CA83-2AE9-4A13-BFDB-E6C09FE79E69}"/>
              </a:ext>
            </a:extLst>
          </p:cNvPr>
          <p:cNvSpPr txBox="1"/>
          <p:nvPr/>
        </p:nvSpPr>
        <p:spPr>
          <a:xfrm>
            <a:off x="5196014" y="2790476"/>
            <a:ext cx="2429211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Pesca y Acuicultura</a:t>
            </a:r>
          </a:p>
        </p:txBody>
      </p:sp>
      <p:pic>
        <p:nvPicPr>
          <p:cNvPr id="108" name="Gráfico 69">
            <a:extLst>
              <a:ext uri="{FF2B5EF4-FFF2-40B4-BE49-F238E27FC236}">
                <a16:creationId xmlns:a16="http://schemas.microsoft.com/office/drawing/2014/main" id="{1D536895-ADB7-42BC-85F4-4AEDB6D04E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99828" y="2019782"/>
            <a:ext cx="752184" cy="763970"/>
          </a:xfrm>
          <a:prstGeom prst="rect">
            <a:avLst/>
          </a:prstGeom>
        </p:spPr>
      </p:pic>
      <p:sp>
        <p:nvSpPr>
          <p:cNvPr id="109" name="2 CuadroTexto">
            <a:extLst>
              <a:ext uri="{FF2B5EF4-FFF2-40B4-BE49-F238E27FC236}">
                <a16:creationId xmlns:a16="http://schemas.microsoft.com/office/drawing/2014/main" id="{6C2556A3-0D3E-4E81-AB4C-248D9234A60E}"/>
              </a:ext>
            </a:extLst>
          </p:cNvPr>
          <p:cNvSpPr txBox="1"/>
          <p:nvPr/>
        </p:nvSpPr>
        <p:spPr>
          <a:xfrm>
            <a:off x="7913081" y="2790476"/>
            <a:ext cx="166134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PE" b="1" dirty="0">
                <a:solidFill>
                  <a:schemeClr val="tx1"/>
                </a:solidFill>
              </a:rPr>
              <a:t>Salud</a:t>
            </a:r>
          </a:p>
        </p:txBody>
      </p:sp>
      <p:pic>
        <p:nvPicPr>
          <p:cNvPr id="110" name="Gráfico 71">
            <a:extLst>
              <a:ext uri="{FF2B5EF4-FFF2-40B4-BE49-F238E27FC236}">
                <a16:creationId xmlns:a16="http://schemas.microsoft.com/office/drawing/2014/main" id="{0854CA3F-34D4-486A-9512-31F70C37872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328439" y="1997428"/>
            <a:ext cx="752184" cy="763970"/>
          </a:xfrm>
          <a:prstGeom prst="rect">
            <a:avLst/>
          </a:prstGeom>
        </p:spPr>
      </p:pic>
      <p:grpSp>
        <p:nvGrpSpPr>
          <p:cNvPr id="111" name="Grupo 110">
            <a:extLst>
              <a:ext uri="{FF2B5EF4-FFF2-40B4-BE49-F238E27FC236}">
                <a16:creationId xmlns:a16="http://schemas.microsoft.com/office/drawing/2014/main" id="{DA624657-C5EF-4452-BC6F-F4AFEAAF3338}"/>
              </a:ext>
            </a:extLst>
          </p:cNvPr>
          <p:cNvGrpSpPr/>
          <p:nvPr/>
        </p:nvGrpSpPr>
        <p:grpSpPr>
          <a:xfrm>
            <a:off x="14717" y="6214280"/>
            <a:ext cx="12177284" cy="369332"/>
            <a:chOff x="0" y="6199727"/>
            <a:chExt cx="12192000" cy="369332"/>
          </a:xfrm>
        </p:grpSpPr>
        <p:sp>
          <p:nvSpPr>
            <p:cNvPr id="112" name="Rectángulo 111">
              <a:extLst>
                <a:ext uri="{FF2B5EF4-FFF2-40B4-BE49-F238E27FC236}">
                  <a16:creationId xmlns:a16="http://schemas.microsoft.com/office/drawing/2014/main" id="{43C179DB-0524-4B8D-B0DD-E98962F546B1}"/>
                </a:ext>
              </a:extLst>
            </p:cNvPr>
            <p:cNvSpPr/>
            <p:nvPr/>
          </p:nvSpPr>
          <p:spPr>
            <a:xfrm>
              <a:off x="0" y="6199727"/>
              <a:ext cx="12192000" cy="3693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s-PE" b="1" dirty="0">
                  <a:solidFill>
                    <a:schemeClr val="accent1">
                      <a:lumMod val="75000"/>
                    </a:schemeClr>
                  </a:solidFill>
                </a:rPr>
                <a:t>Enfoques transversales: género, intergeneracional e interculturalidad</a:t>
              </a:r>
            </a:p>
          </p:txBody>
        </p:sp>
        <p:cxnSp>
          <p:nvCxnSpPr>
            <p:cNvPr id="113" name="Conector recto de flecha 112">
              <a:extLst>
                <a:ext uri="{FF2B5EF4-FFF2-40B4-BE49-F238E27FC236}">
                  <a16:creationId xmlns:a16="http://schemas.microsoft.com/office/drawing/2014/main" id="{D6517CA9-1B49-4455-A7E3-AC0A28BAC2F5}"/>
                </a:ext>
              </a:extLst>
            </p:cNvPr>
            <p:cNvCxnSpPr/>
            <p:nvPr/>
          </p:nvCxnSpPr>
          <p:spPr>
            <a:xfrm>
              <a:off x="9424555" y="6384393"/>
              <a:ext cx="237951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4" name="Conector recto de flecha 113">
              <a:extLst>
                <a:ext uri="{FF2B5EF4-FFF2-40B4-BE49-F238E27FC236}">
                  <a16:creationId xmlns:a16="http://schemas.microsoft.com/office/drawing/2014/main" id="{7EA272D6-E769-4E3D-A010-59C5E3121BAB}"/>
                </a:ext>
              </a:extLst>
            </p:cNvPr>
            <p:cNvCxnSpPr/>
            <p:nvPr/>
          </p:nvCxnSpPr>
          <p:spPr>
            <a:xfrm flipH="1">
              <a:off x="323257" y="6384393"/>
              <a:ext cx="237951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33" name="CuadroTexto 32">
            <a:extLst>
              <a:ext uri="{FF2B5EF4-FFF2-40B4-BE49-F238E27FC236}">
                <a16:creationId xmlns:a16="http://schemas.microsoft.com/office/drawing/2014/main" id="{58ED82CE-EAB7-4BA6-B9C1-127D61AFA7CF}"/>
              </a:ext>
            </a:extLst>
          </p:cNvPr>
          <p:cNvSpPr txBox="1"/>
          <p:nvPr/>
        </p:nvSpPr>
        <p:spPr>
          <a:xfrm rot="16200000">
            <a:off x="-17534" y="2292883"/>
            <a:ext cx="989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/>
              <a:t>Áreas temáticas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7529B9A-52A8-4A0D-8E8D-742422B71180}"/>
              </a:ext>
            </a:extLst>
          </p:cNvPr>
          <p:cNvCxnSpPr>
            <a:cxnSpLocks/>
          </p:cNvCxnSpPr>
          <p:nvPr/>
        </p:nvCxnSpPr>
        <p:spPr>
          <a:xfrm>
            <a:off x="816427" y="1902086"/>
            <a:ext cx="0" cy="3965313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ítulo 1">
            <a:extLst>
              <a:ext uri="{FF2B5EF4-FFF2-40B4-BE49-F238E27FC236}">
                <a16:creationId xmlns:a16="http://schemas.microsoft.com/office/drawing/2014/main" id="{44468375-334F-447C-BF61-A573BDB2D85D}"/>
              </a:ext>
            </a:extLst>
          </p:cNvPr>
          <p:cNvSpPr txBox="1">
            <a:spLocks/>
          </p:cNvSpPr>
          <p:nvPr/>
        </p:nvSpPr>
        <p:spPr bwMode="auto">
          <a:xfrm>
            <a:off x="486966" y="249543"/>
            <a:ext cx="109728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s-E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Contribuciones Nacionalmente Determinadas</a:t>
            </a:r>
          </a:p>
        </p:txBody>
      </p:sp>
      <p:sp>
        <p:nvSpPr>
          <p:cNvPr id="46" name="Rectángulo: esquinas redondeadas 45">
            <a:extLst>
              <a:ext uri="{FF2B5EF4-FFF2-40B4-BE49-F238E27FC236}">
                <a16:creationId xmlns:a16="http://schemas.microsoft.com/office/drawing/2014/main" id="{F611E54B-A87B-4888-A957-AD7B1CC64A9A}"/>
              </a:ext>
            </a:extLst>
          </p:cNvPr>
          <p:cNvSpPr/>
          <p:nvPr/>
        </p:nvSpPr>
        <p:spPr>
          <a:xfrm>
            <a:off x="1816395" y="990613"/>
            <a:ext cx="8537944" cy="507831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71AB2C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PE" sz="2500" b="1" dirty="0">
                <a:solidFill>
                  <a:schemeClr val="tx1"/>
                </a:solidFill>
              </a:rPr>
              <a:t>91 medidas de adaptación</a:t>
            </a:r>
          </a:p>
        </p:txBody>
      </p:sp>
      <p:sp>
        <p:nvSpPr>
          <p:cNvPr id="31" name="2 CuadroTexto">
            <a:extLst>
              <a:ext uri="{FF2B5EF4-FFF2-40B4-BE49-F238E27FC236}">
                <a16:creationId xmlns:a16="http://schemas.microsoft.com/office/drawing/2014/main" id="{230282E1-3580-45EA-8E31-2478C9FF1BCB}"/>
              </a:ext>
            </a:extLst>
          </p:cNvPr>
          <p:cNvSpPr txBox="1"/>
          <p:nvPr/>
        </p:nvSpPr>
        <p:spPr>
          <a:xfrm>
            <a:off x="5733001" y="5568293"/>
            <a:ext cx="165285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US" b="1" dirty="0">
                <a:solidFill>
                  <a:schemeClr val="tx1"/>
                </a:solidFill>
              </a:rPr>
              <a:t>A</a:t>
            </a:r>
            <a:r>
              <a:rPr lang="es-PE" b="1" dirty="0">
                <a:solidFill>
                  <a:schemeClr val="tx1"/>
                </a:solidFill>
              </a:rPr>
              <a:t>gricultura</a:t>
            </a:r>
          </a:p>
        </p:txBody>
      </p:sp>
      <p:pic>
        <p:nvPicPr>
          <p:cNvPr id="32" name="Gráfico 65">
            <a:extLst>
              <a:ext uri="{FF2B5EF4-FFF2-40B4-BE49-F238E27FC236}">
                <a16:creationId xmlns:a16="http://schemas.microsoft.com/office/drawing/2014/main" id="{CA0B874B-19FC-4B8B-95F5-33B609F4C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99430" y="4709086"/>
            <a:ext cx="720000" cy="720000"/>
          </a:xfrm>
          <a:prstGeom prst="rect">
            <a:avLst/>
          </a:prstGeom>
        </p:spPr>
      </p:pic>
      <p:sp>
        <p:nvSpPr>
          <p:cNvPr id="38" name="2 CuadroTexto">
            <a:extLst>
              <a:ext uri="{FF2B5EF4-FFF2-40B4-BE49-F238E27FC236}">
                <a16:creationId xmlns:a16="http://schemas.microsoft.com/office/drawing/2014/main" id="{510DD2B3-6A8E-4004-9B83-615725764D79}"/>
              </a:ext>
            </a:extLst>
          </p:cNvPr>
          <p:cNvSpPr txBox="1"/>
          <p:nvPr/>
        </p:nvSpPr>
        <p:spPr>
          <a:xfrm>
            <a:off x="930489" y="5563434"/>
            <a:ext cx="1766871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s-PE" b="1" dirty="0">
                <a:solidFill>
                  <a:schemeClr val="tx1"/>
                </a:solidFill>
              </a:rPr>
              <a:t>Energía</a:t>
            </a:r>
          </a:p>
        </p:txBody>
      </p:sp>
      <p:pic>
        <p:nvPicPr>
          <p:cNvPr id="47" name="Gráfico 55">
            <a:extLst>
              <a:ext uri="{FF2B5EF4-FFF2-40B4-BE49-F238E27FC236}">
                <a16:creationId xmlns:a16="http://schemas.microsoft.com/office/drawing/2014/main" id="{FEEC4200-D352-42C2-A631-96DC49E7A8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453925" y="4747331"/>
            <a:ext cx="720000" cy="720000"/>
          </a:xfrm>
          <a:prstGeom prst="rect">
            <a:avLst/>
          </a:prstGeom>
        </p:spPr>
      </p:pic>
      <p:pic>
        <p:nvPicPr>
          <p:cNvPr id="48" name="Gráfico 52">
            <a:extLst>
              <a:ext uri="{FF2B5EF4-FFF2-40B4-BE49-F238E27FC236}">
                <a16:creationId xmlns:a16="http://schemas.microsoft.com/office/drawing/2014/main" id="{727596CA-39A5-4C8D-83B6-6CDD95AE9D2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779461" y="4720694"/>
            <a:ext cx="720000" cy="720000"/>
          </a:xfrm>
          <a:prstGeom prst="rect">
            <a:avLst/>
          </a:prstGeom>
        </p:spPr>
      </p:pic>
      <p:sp>
        <p:nvSpPr>
          <p:cNvPr id="49" name="2 CuadroTexto">
            <a:extLst>
              <a:ext uri="{FF2B5EF4-FFF2-40B4-BE49-F238E27FC236}">
                <a16:creationId xmlns:a16="http://schemas.microsoft.com/office/drawing/2014/main" id="{FE3E8016-CF73-4C80-AB66-215FAE31C1CB}"/>
              </a:ext>
            </a:extLst>
          </p:cNvPr>
          <p:cNvSpPr txBox="1"/>
          <p:nvPr/>
        </p:nvSpPr>
        <p:spPr>
          <a:xfrm>
            <a:off x="2988153" y="5467331"/>
            <a:ext cx="222261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s-PE" b="1" dirty="0">
                <a:solidFill>
                  <a:schemeClr val="tx1"/>
                </a:solidFill>
              </a:rPr>
              <a:t>Procesos industriales y uso de productos</a:t>
            </a:r>
          </a:p>
        </p:txBody>
      </p:sp>
      <p:sp>
        <p:nvSpPr>
          <p:cNvPr id="50" name="2 CuadroTexto">
            <a:extLst>
              <a:ext uri="{FF2B5EF4-FFF2-40B4-BE49-F238E27FC236}">
                <a16:creationId xmlns:a16="http://schemas.microsoft.com/office/drawing/2014/main" id="{CE7A8175-00B3-405A-B0C7-7741B7CF9014}"/>
              </a:ext>
            </a:extLst>
          </p:cNvPr>
          <p:cNvSpPr txBox="1"/>
          <p:nvPr/>
        </p:nvSpPr>
        <p:spPr>
          <a:xfrm>
            <a:off x="10145667" y="5559664"/>
            <a:ext cx="150997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s-PE" b="1" dirty="0">
                <a:solidFill>
                  <a:schemeClr val="tx1"/>
                </a:solidFill>
              </a:rPr>
              <a:t>Desechos</a:t>
            </a:r>
          </a:p>
        </p:txBody>
      </p:sp>
      <p:pic>
        <p:nvPicPr>
          <p:cNvPr id="51" name="Gráfico 60">
            <a:extLst>
              <a:ext uri="{FF2B5EF4-FFF2-40B4-BE49-F238E27FC236}">
                <a16:creationId xmlns:a16="http://schemas.microsoft.com/office/drawing/2014/main" id="{7BB23AE2-3A1D-4E72-9E47-52CA0264549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531183" y="4709086"/>
            <a:ext cx="738947" cy="720000"/>
          </a:xfrm>
          <a:prstGeom prst="rect">
            <a:avLst/>
          </a:prstGeom>
        </p:spPr>
      </p:pic>
      <p:sp>
        <p:nvSpPr>
          <p:cNvPr id="52" name="2 CuadroTexto">
            <a:extLst>
              <a:ext uri="{FF2B5EF4-FFF2-40B4-BE49-F238E27FC236}">
                <a16:creationId xmlns:a16="http://schemas.microsoft.com/office/drawing/2014/main" id="{95ED5C28-1579-40CD-B469-26745E5FAB1E}"/>
              </a:ext>
            </a:extLst>
          </p:cNvPr>
          <p:cNvSpPr txBox="1"/>
          <p:nvPr/>
        </p:nvSpPr>
        <p:spPr>
          <a:xfrm>
            <a:off x="7995796" y="5563434"/>
            <a:ext cx="147417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USCUSS</a:t>
            </a:r>
          </a:p>
        </p:txBody>
      </p:sp>
      <p:pic>
        <p:nvPicPr>
          <p:cNvPr id="53" name="Gráfico 9">
            <a:extLst>
              <a:ext uri="{FF2B5EF4-FFF2-40B4-BE49-F238E27FC236}">
                <a16:creationId xmlns:a16="http://schemas.microsoft.com/office/drawing/2014/main" id="{D14A3E23-5B84-4262-A2C2-186C99369AC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372881" y="4711775"/>
            <a:ext cx="720000" cy="708198"/>
          </a:xfrm>
          <a:prstGeom prst="rect">
            <a:avLst/>
          </a:prstGeom>
        </p:spPr>
      </p:pic>
      <p:sp>
        <p:nvSpPr>
          <p:cNvPr id="54" name="CuadroTexto 53">
            <a:extLst>
              <a:ext uri="{FF2B5EF4-FFF2-40B4-BE49-F238E27FC236}">
                <a16:creationId xmlns:a16="http://schemas.microsoft.com/office/drawing/2014/main" id="{40ECCD9C-A534-47F6-AA94-9995EC778CD0}"/>
              </a:ext>
            </a:extLst>
          </p:cNvPr>
          <p:cNvSpPr txBox="1"/>
          <p:nvPr/>
        </p:nvSpPr>
        <p:spPr>
          <a:xfrm rot="16200000">
            <a:off x="-18605" y="4818502"/>
            <a:ext cx="989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/>
              <a:t>Sectores</a:t>
            </a:r>
          </a:p>
        </p:txBody>
      </p:sp>
      <p:sp>
        <p:nvSpPr>
          <p:cNvPr id="60" name="Rectángulo: esquinas redondeadas 59">
            <a:extLst>
              <a:ext uri="{FF2B5EF4-FFF2-40B4-BE49-F238E27FC236}">
                <a16:creationId xmlns:a16="http://schemas.microsoft.com/office/drawing/2014/main" id="{736FAD33-BCAD-451D-9BAF-11BBF9F1CB76}"/>
              </a:ext>
            </a:extLst>
          </p:cNvPr>
          <p:cNvSpPr/>
          <p:nvPr/>
        </p:nvSpPr>
        <p:spPr>
          <a:xfrm>
            <a:off x="1805310" y="3494414"/>
            <a:ext cx="8537944" cy="507831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71AB2C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PE" sz="2500" b="1" dirty="0">
                <a:solidFill>
                  <a:schemeClr val="tx1"/>
                </a:solidFill>
              </a:rPr>
              <a:t>62 medidas de mitigación</a:t>
            </a:r>
          </a:p>
        </p:txBody>
      </p:sp>
      <p:sp>
        <p:nvSpPr>
          <p:cNvPr id="34" name="Rectángulo 13">
            <a:extLst>
              <a:ext uri="{FF2B5EF4-FFF2-40B4-BE49-F238E27FC236}">
                <a16:creationId xmlns:a16="http://schemas.microsoft.com/office/drawing/2014/main" id="{10F53B5F-F659-413A-B240-CCFC2DBD8C22}"/>
              </a:ext>
            </a:extLst>
          </p:cNvPr>
          <p:cNvSpPr/>
          <p:nvPr/>
        </p:nvSpPr>
        <p:spPr>
          <a:xfrm>
            <a:off x="0" y="0"/>
            <a:ext cx="7283570" cy="672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5" name="Rectángulo 14">
            <a:extLst>
              <a:ext uri="{FF2B5EF4-FFF2-40B4-BE49-F238E27FC236}">
                <a16:creationId xmlns:a16="http://schemas.microsoft.com/office/drawing/2014/main" id="{9E77270D-BCF4-443A-AC8E-2907BF82D8B0}"/>
              </a:ext>
            </a:extLst>
          </p:cNvPr>
          <p:cNvSpPr/>
          <p:nvPr/>
        </p:nvSpPr>
        <p:spPr>
          <a:xfrm>
            <a:off x="7283570" y="0"/>
            <a:ext cx="862642" cy="672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6" name="Imagen 37">
            <a:extLst>
              <a:ext uri="{FF2B5EF4-FFF2-40B4-BE49-F238E27FC236}">
                <a16:creationId xmlns:a16="http://schemas.microsoft.com/office/drawing/2014/main" id="{F99CEE02-BE8A-4CF9-A064-9DB9FCE3E068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215" y="207874"/>
            <a:ext cx="3090664" cy="660375"/>
          </a:xfrm>
          <a:prstGeom prst="rect">
            <a:avLst/>
          </a:prstGeom>
        </p:spPr>
      </p:pic>
      <p:sp>
        <p:nvSpPr>
          <p:cNvPr id="37" name="Rectángulo 1">
            <a:extLst>
              <a:ext uri="{FF2B5EF4-FFF2-40B4-BE49-F238E27FC236}">
                <a16:creationId xmlns:a16="http://schemas.microsoft.com/office/drawing/2014/main" id="{1348E6D1-70C6-443C-BD2D-BF13F61F935A}"/>
              </a:ext>
            </a:extLst>
          </p:cNvPr>
          <p:cNvSpPr/>
          <p:nvPr/>
        </p:nvSpPr>
        <p:spPr>
          <a:xfrm>
            <a:off x="3045128" y="6799299"/>
            <a:ext cx="9146872" cy="714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7F7F7F"/>
              </a:solidFill>
            </a:endParaRPr>
          </a:p>
        </p:txBody>
      </p:sp>
      <p:sp>
        <p:nvSpPr>
          <p:cNvPr id="39" name="Rectángulo 12">
            <a:extLst>
              <a:ext uri="{FF2B5EF4-FFF2-40B4-BE49-F238E27FC236}">
                <a16:creationId xmlns:a16="http://schemas.microsoft.com/office/drawing/2014/main" id="{F1553E45-0303-4F9B-A758-6A36692D16EA}"/>
              </a:ext>
            </a:extLst>
          </p:cNvPr>
          <p:cNvSpPr/>
          <p:nvPr/>
        </p:nvSpPr>
        <p:spPr>
          <a:xfrm>
            <a:off x="2182487" y="6798385"/>
            <a:ext cx="862642" cy="672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7F7F7F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A45DFEF-50BF-4BA1-9618-DF0598EE103B}"/>
              </a:ext>
            </a:extLst>
          </p:cNvPr>
          <p:cNvSpPr/>
          <p:nvPr/>
        </p:nvSpPr>
        <p:spPr>
          <a:xfrm>
            <a:off x="940824" y="1532754"/>
            <a:ext cx="10518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PE" b="1" dirty="0"/>
              <a:t>Reducir </a:t>
            </a:r>
            <a:r>
              <a:rPr lang="es-PE" dirty="0"/>
              <a:t>los niveles de </a:t>
            </a:r>
            <a:r>
              <a:rPr lang="es-PE" b="1" dirty="0"/>
              <a:t>vulnerabilidad y riesgo </a:t>
            </a:r>
            <a:r>
              <a:rPr lang="es-PE" dirty="0"/>
              <a:t>asociado al cambio climático y </a:t>
            </a:r>
            <a:r>
              <a:rPr lang="es-PE" b="1" dirty="0"/>
              <a:t>aprovechar sus oportunidades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4A059C2-FDEF-4111-89DE-9721A21D34E5}"/>
              </a:ext>
            </a:extLst>
          </p:cNvPr>
          <p:cNvSpPr/>
          <p:nvPr/>
        </p:nvSpPr>
        <p:spPr>
          <a:xfrm>
            <a:off x="1068811" y="3973455"/>
            <a:ext cx="10201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PE" b="1" dirty="0"/>
              <a:t>20% </a:t>
            </a:r>
            <a:r>
              <a:rPr lang="es-PE" dirty="0"/>
              <a:t>de reducción de emisiones de GEI </a:t>
            </a:r>
            <a:r>
              <a:rPr lang="es-PE" b="1" dirty="0"/>
              <a:t>en el 2030</a:t>
            </a:r>
            <a:r>
              <a:rPr lang="es-PE" dirty="0"/>
              <a:t>, con respecto al 2010, </a:t>
            </a:r>
          </a:p>
          <a:p>
            <a:pPr lvl="0" algn="ctr">
              <a:defRPr/>
            </a:pPr>
            <a:r>
              <a:rPr lang="es-PE" dirty="0"/>
              <a:t>y un </a:t>
            </a:r>
            <a:r>
              <a:rPr lang="es-PE" b="1" dirty="0"/>
              <a:t>10% adicional </a:t>
            </a:r>
            <a:r>
              <a:rPr lang="es-PE" dirty="0"/>
              <a:t>condicionado al </a:t>
            </a:r>
            <a:r>
              <a:rPr lang="es-PE" b="1" dirty="0"/>
              <a:t>apoyo internacional</a:t>
            </a:r>
          </a:p>
        </p:txBody>
      </p:sp>
    </p:spTree>
    <p:extLst>
      <p:ext uri="{BB962C8B-B14F-4D97-AF65-F5344CB8AC3E}">
        <p14:creationId xmlns:p14="http://schemas.microsoft.com/office/powerpoint/2010/main" val="538792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Rectángulo"/>
          <p:cNvSpPr>
            <a:spLocks noChangeArrowheads="1"/>
          </p:cNvSpPr>
          <p:nvPr/>
        </p:nvSpPr>
        <p:spPr bwMode="auto">
          <a:xfrm>
            <a:off x="161026" y="4655103"/>
            <a:ext cx="11869947" cy="1323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PE" sz="4000" b="1" dirty="0">
                <a:solidFill>
                  <a:schemeClr val="bg1"/>
                </a:solidFill>
                <a:cs typeface="Calibri" pitchFamily="34" charset="0"/>
              </a:rPr>
              <a:t>El Modelo Peruano de participación e involucramiento de actores claves para implementar las NDC</a:t>
            </a:r>
            <a:endParaRPr lang="es-ES" sz="40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085A3C1-7AAD-4B14-A0AD-25D3C656AD26}"/>
              </a:ext>
            </a:extLst>
          </p:cNvPr>
          <p:cNvSpPr/>
          <p:nvPr/>
        </p:nvSpPr>
        <p:spPr>
          <a:xfrm>
            <a:off x="163902" y="163902"/>
            <a:ext cx="11869947" cy="660164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E0CCC77-B2B9-4AB1-93D5-0F46B79BAD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3" b="10796"/>
          <a:stretch/>
        </p:blipFill>
        <p:spPr>
          <a:xfrm>
            <a:off x="3429178" y="597779"/>
            <a:ext cx="5251334" cy="371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74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4A7FBB4-64ED-4871-AF79-0AEF5D4AC8C2}"/>
              </a:ext>
            </a:extLst>
          </p:cNvPr>
          <p:cNvSpPr/>
          <p:nvPr/>
        </p:nvSpPr>
        <p:spPr>
          <a:xfrm>
            <a:off x="696001" y="161748"/>
            <a:ext cx="76481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altLang="es-PE" sz="3200" b="1" dirty="0">
                <a:solidFill>
                  <a:schemeClr val="bg2">
                    <a:lumMod val="50000"/>
                  </a:schemeClr>
                </a:solidFill>
              </a:rPr>
              <a:t>Construcción Participativa </a:t>
            </a:r>
          </a:p>
          <a:p>
            <a:pPr algn="just"/>
            <a:r>
              <a:rPr lang="es-PE" altLang="es-PE" sz="3200" b="1" dirty="0">
                <a:solidFill>
                  <a:schemeClr val="bg2">
                    <a:lumMod val="50000"/>
                  </a:schemeClr>
                </a:solidFill>
              </a:rPr>
              <a:t>de “Dialoguemos sobre las NDC”</a:t>
            </a:r>
            <a:endParaRPr lang="es-PE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50628946-194D-4B17-B090-A19EA96C3038}"/>
              </a:ext>
            </a:extLst>
          </p:cNvPr>
          <p:cNvSpPr/>
          <p:nvPr/>
        </p:nvSpPr>
        <p:spPr>
          <a:xfrm>
            <a:off x="0" y="0"/>
            <a:ext cx="7283570" cy="672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D670A21D-A66D-4BE0-9ABF-EB16C51A8F1F}"/>
              </a:ext>
            </a:extLst>
          </p:cNvPr>
          <p:cNvSpPr/>
          <p:nvPr/>
        </p:nvSpPr>
        <p:spPr>
          <a:xfrm>
            <a:off x="7283570" y="0"/>
            <a:ext cx="862642" cy="672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E38A75E5-B4E4-40C7-AFC2-B77488A7C7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215" y="207874"/>
            <a:ext cx="3090664" cy="660375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EE2887E6-545C-4FD6-80D6-96C303D4A712}"/>
              </a:ext>
            </a:extLst>
          </p:cNvPr>
          <p:cNvSpPr/>
          <p:nvPr/>
        </p:nvSpPr>
        <p:spPr>
          <a:xfrm>
            <a:off x="3045129" y="6796990"/>
            <a:ext cx="9146872" cy="714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40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706070D1-A197-4935-B863-F3C92CE83880}"/>
              </a:ext>
            </a:extLst>
          </p:cNvPr>
          <p:cNvSpPr/>
          <p:nvPr/>
        </p:nvSpPr>
        <p:spPr>
          <a:xfrm>
            <a:off x="2197530" y="6790765"/>
            <a:ext cx="862642" cy="672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400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AB18A09D-2150-4D44-B02A-58CF0484A1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3" b="10796"/>
          <a:stretch/>
        </p:blipFill>
        <p:spPr>
          <a:xfrm>
            <a:off x="186749" y="5996576"/>
            <a:ext cx="1115840" cy="790023"/>
          </a:xfrm>
          <a:prstGeom prst="rect">
            <a:avLst/>
          </a:prstGeom>
        </p:spPr>
      </p:pic>
      <p:grpSp>
        <p:nvGrpSpPr>
          <p:cNvPr id="35" name="Grupo 34">
            <a:extLst>
              <a:ext uri="{FF2B5EF4-FFF2-40B4-BE49-F238E27FC236}">
                <a16:creationId xmlns:a16="http://schemas.microsoft.com/office/drawing/2014/main" id="{9CCD34B0-3E2F-4331-B829-457AF6A909E6}"/>
              </a:ext>
            </a:extLst>
          </p:cNvPr>
          <p:cNvGrpSpPr/>
          <p:nvPr/>
        </p:nvGrpSpPr>
        <p:grpSpPr>
          <a:xfrm>
            <a:off x="783789" y="1510738"/>
            <a:ext cx="10352237" cy="4267937"/>
            <a:chOff x="390702" y="1545189"/>
            <a:chExt cx="10352237" cy="4267937"/>
          </a:xfrm>
        </p:grpSpPr>
        <p:sp>
          <p:nvSpPr>
            <p:cNvPr id="34" name="Rectángulo: esquinas redondeadas 33">
              <a:extLst>
                <a:ext uri="{FF2B5EF4-FFF2-40B4-BE49-F238E27FC236}">
                  <a16:creationId xmlns:a16="http://schemas.microsoft.com/office/drawing/2014/main" id="{21AF986E-CA0B-4400-ABCB-E4E0C065F7D1}"/>
                </a:ext>
              </a:extLst>
            </p:cNvPr>
            <p:cNvSpPr/>
            <p:nvPr/>
          </p:nvSpPr>
          <p:spPr>
            <a:xfrm>
              <a:off x="390702" y="1545189"/>
              <a:ext cx="10352237" cy="426793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EA61A6EF-C3BA-4CEE-8900-4BDB645CCC7D}"/>
                </a:ext>
              </a:extLst>
            </p:cNvPr>
            <p:cNvGrpSpPr/>
            <p:nvPr/>
          </p:nvGrpSpPr>
          <p:grpSpPr>
            <a:xfrm>
              <a:off x="521619" y="1986983"/>
              <a:ext cx="9859859" cy="3637058"/>
              <a:chOff x="521619" y="1986983"/>
              <a:chExt cx="9859859" cy="3637058"/>
            </a:xfrm>
          </p:grpSpPr>
          <p:sp>
            <p:nvSpPr>
              <p:cNvPr id="6" name="Flecha: a la derecha con muesca 5">
                <a:extLst>
                  <a:ext uri="{FF2B5EF4-FFF2-40B4-BE49-F238E27FC236}">
                    <a16:creationId xmlns:a16="http://schemas.microsoft.com/office/drawing/2014/main" id="{73AFAAB6-456D-447E-92B8-36C3F28E154A}"/>
                  </a:ext>
                </a:extLst>
              </p:cNvPr>
              <p:cNvSpPr/>
              <p:nvPr/>
            </p:nvSpPr>
            <p:spPr>
              <a:xfrm>
                <a:off x="4126994" y="4693863"/>
                <a:ext cx="6254484" cy="930178"/>
              </a:xfrm>
              <a:prstGeom prst="notchedRightArrow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PE" sz="1400" dirty="0"/>
                  <a:t>Consultas y aportes de actores clave en la NDC Perú</a:t>
                </a:r>
              </a:p>
            </p:txBody>
          </p:sp>
          <p:sp>
            <p:nvSpPr>
              <p:cNvPr id="18" name="Rectángulo: esquinas redondeadas 17">
                <a:extLst>
                  <a:ext uri="{FF2B5EF4-FFF2-40B4-BE49-F238E27FC236}">
                    <a16:creationId xmlns:a16="http://schemas.microsoft.com/office/drawing/2014/main" id="{9D89E0BA-CF4E-4EAE-A8A0-5F6F1046ACCD}"/>
                  </a:ext>
                </a:extLst>
              </p:cNvPr>
              <p:cNvSpPr/>
              <p:nvPr/>
            </p:nvSpPr>
            <p:spPr>
              <a:xfrm>
                <a:off x="1378927" y="3263663"/>
                <a:ext cx="1440000" cy="1080000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PE" sz="1400" dirty="0"/>
                  <a:t>Inicio del GTM-NDC</a:t>
                </a: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839DCD5F-1293-4DB9-9824-91F044088737}"/>
                  </a:ext>
                </a:extLst>
              </p:cNvPr>
              <p:cNvSpPr/>
              <p:nvPr/>
            </p:nvSpPr>
            <p:spPr>
              <a:xfrm>
                <a:off x="521619" y="1986983"/>
                <a:ext cx="2380703" cy="72000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PE" sz="1400" b="1" dirty="0"/>
                  <a:t>Creación: </a:t>
                </a:r>
                <a:r>
                  <a:rPr lang="es-PE" sz="1400" dirty="0"/>
                  <a:t>20 de julio de 2016,</a:t>
                </a:r>
              </a:p>
              <a:p>
                <a:pPr algn="ctr"/>
                <a:r>
                  <a:rPr lang="es-PE" sz="1400" dirty="0"/>
                  <a:t>(RS N° 005-2016-MINAM)</a:t>
                </a:r>
              </a:p>
              <a:p>
                <a:pPr algn="ctr"/>
                <a:r>
                  <a:rPr lang="es-PE" sz="1400" b="1" dirty="0"/>
                  <a:t>Instalación: </a:t>
                </a:r>
                <a:r>
                  <a:rPr lang="es-PE" sz="1400" dirty="0"/>
                  <a:t>02 de febrero de 2017 </a:t>
                </a:r>
              </a:p>
            </p:txBody>
          </p:sp>
          <p:cxnSp>
            <p:nvCxnSpPr>
              <p:cNvPr id="8" name="Conector: angular 7">
                <a:extLst>
                  <a:ext uri="{FF2B5EF4-FFF2-40B4-BE49-F238E27FC236}">
                    <a16:creationId xmlns:a16="http://schemas.microsoft.com/office/drawing/2014/main" id="{49099A87-7635-4488-8D45-941E0F72725F}"/>
                  </a:ext>
                </a:extLst>
              </p:cNvPr>
              <p:cNvCxnSpPr>
                <a:cxnSpLocks/>
                <a:stCxn id="21" idx="2"/>
                <a:endCxn id="18" idx="0"/>
              </p:cNvCxnSpPr>
              <p:nvPr/>
            </p:nvCxnSpPr>
            <p:spPr>
              <a:xfrm rot="16200000" flipH="1">
                <a:off x="1627110" y="2791845"/>
                <a:ext cx="556679" cy="386956"/>
              </a:xfrm>
              <a:prstGeom prst="bentConnector3">
                <a:avLst>
                  <a:gd name="adj1" fmla="val 50000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7" name="Rectángulo: esquinas redondeadas 46">
                <a:extLst>
                  <a:ext uri="{FF2B5EF4-FFF2-40B4-BE49-F238E27FC236}">
                    <a16:creationId xmlns:a16="http://schemas.microsoft.com/office/drawing/2014/main" id="{31BD0399-1B54-4ECA-9E4E-2D10438CE302}"/>
                  </a:ext>
                </a:extLst>
              </p:cNvPr>
              <p:cNvSpPr/>
              <p:nvPr/>
            </p:nvSpPr>
            <p:spPr>
              <a:xfrm>
                <a:off x="3882557" y="3250135"/>
                <a:ext cx="1440000" cy="1080000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PE" sz="1400" dirty="0"/>
                  <a:t>Mandato del GTM –NDC: Dialoguemos NDC</a:t>
                </a:r>
              </a:p>
            </p:txBody>
          </p:sp>
          <p:sp>
            <p:nvSpPr>
              <p:cNvPr id="72" name="Rectángulo: esquinas redondeadas 71">
                <a:extLst>
                  <a:ext uri="{FF2B5EF4-FFF2-40B4-BE49-F238E27FC236}">
                    <a16:creationId xmlns:a16="http://schemas.microsoft.com/office/drawing/2014/main" id="{61CC9315-7667-4F55-8CEC-FD100EF1598D}"/>
                  </a:ext>
                </a:extLst>
              </p:cNvPr>
              <p:cNvSpPr/>
              <p:nvPr/>
            </p:nvSpPr>
            <p:spPr>
              <a:xfrm>
                <a:off x="6417236" y="3250135"/>
                <a:ext cx="1615512" cy="1093528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PE" sz="1400" b="1" dirty="0"/>
                  <a:t>Creación del Grupo especial de la Comisión Nacional de Cambio Climático</a:t>
                </a:r>
              </a:p>
            </p:txBody>
          </p:sp>
          <p:sp>
            <p:nvSpPr>
              <p:cNvPr id="73" name="Rectángulo 72">
                <a:extLst>
                  <a:ext uri="{FF2B5EF4-FFF2-40B4-BE49-F238E27FC236}">
                    <a16:creationId xmlns:a16="http://schemas.microsoft.com/office/drawing/2014/main" id="{357D75F5-9A03-4802-9F8F-B187FA4F86D0}"/>
                  </a:ext>
                </a:extLst>
              </p:cNvPr>
              <p:cNvSpPr/>
              <p:nvPr/>
            </p:nvSpPr>
            <p:spPr>
              <a:xfrm flipH="1">
                <a:off x="6335145" y="2079137"/>
                <a:ext cx="1291944" cy="48269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PE" sz="1400" dirty="0"/>
                  <a:t>Octubre de 2017</a:t>
                </a:r>
              </a:p>
            </p:txBody>
          </p:sp>
          <p:sp>
            <p:nvSpPr>
              <p:cNvPr id="74" name="Rectángulo 73">
                <a:extLst>
                  <a:ext uri="{FF2B5EF4-FFF2-40B4-BE49-F238E27FC236}">
                    <a16:creationId xmlns:a16="http://schemas.microsoft.com/office/drawing/2014/main" id="{773328E9-DE57-4F5F-AC21-25C255A1B7C4}"/>
                  </a:ext>
                </a:extLst>
              </p:cNvPr>
              <p:cNvSpPr/>
              <p:nvPr/>
            </p:nvSpPr>
            <p:spPr>
              <a:xfrm>
                <a:off x="3720141" y="2344410"/>
                <a:ext cx="1156857" cy="42062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PE" sz="1400" dirty="0"/>
                  <a:t>Agosto de 2017</a:t>
                </a:r>
              </a:p>
            </p:txBody>
          </p:sp>
          <p:cxnSp>
            <p:nvCxnSpPr>
              <p:cNvPr id="80" name="Conector: angular 79">
                <a:extLst>
                  <a:ext uri="{FF2B5EF4-FFF2-40B4-BE49-F238E27FC236}">
                    <a16:creationId xmlns:a16="http://schemas.microsoft.com/office/drawing/2014/main" id="{C6BBC52D-C25D-4401-A008-A0F81B4A606A}"/>
                  </a:ext>
                </a:extLst>
              </p:cNvPr>
              <p:cNvCxnSpPr>
                <a:cxnSpLocks/>
                <a:stCxn id="73" idx="2"/>
                <a:endCxn id="72" idx="0"/>
              </p:cNvCxnSpPr>
              <p:nvPr/>
            </p:nvCxnSpPr>
            <p:spPr>
              <a:xfrm rot="16200000" flipH="1">
                <a:off x="6758902" y="2784044"/>
                <a:ext cx="688305" cy="243875"/>
              </a:xfrm>
              <a:prstGeom prst="bentConnector3">
                <a:avLst>
                  <a:gd name="adj1" fmla="val 50000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Conector: angular 83">
                <a:extLst>
                  <a:ext uri="{FF2B5EF4-FFF2-40B4-BE49-F238E27FC236}">
                    <a16:creationId xmlns:a16="http://schemas.microsoft.com/office/drawing/2014/main" id="{795A03E3-C81F-49D8-9B22-99EB5991608A}"/>
                  </a:ext>
                </a:extLst>
              </p:cNvPr>
              <p:cNvCxnSpPr>
                <a:cxnSpLocks/>
                <a:stCxn id="74" idx="2"/>
                <a:endCxn id="47" idx="0"/>
              </p:cNvCxnSpPr>
              <p:nvPr/>
            </p:nvCxnSpPr>
            <p:spPr>
              <a:xfrm rot="16200000" flipH="1">
                <a:off x="4208012" y="2855590"/>
                <a:ext cx="485102" cy="303987"/>
              </a:xfrm>
              <a:prstGeom prst="bentConnector3">
                <a:avLst>
                  <a:gd name="adj1" fmla="val 50000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2" name="Rectángulo: esquinas redondeadas 131">
                <a:extLst>
                  <a:ext uri="{FF2B5EF4-FFF2-40B4-BE49-F238E27FC236}">
                    <a16:creationId xmlns:a16="http://schemas.microsoft.com/office/drawing/2014/main" id="{E22E7D64-864C-419C-8D29-B9F8E1A6643B}"/>
                  </a:ext>
                </a:extLst>
              </p:cNvPr>
              <p:cNvSpPr/>
              <p:nvPr/>
            </p:nvSpPr>
            <p:spPr>
              <a:xfrm>
                <a:off x="8920866" y="3254947"/>
                <a:ext cx="1440000" cy="1080000"/>
              </a:xfrm>
              <a:prstGeom prst="roundRect">
                <a:avLst>
                  <a:gd name="adj" fmla="val 11963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PE" sz="1400" dirty="0"/>
                  <a:t>Aprobación de la propuesta Dialoguemos NDC</a:t>
                </a:r>
              </a:p>
            </p:txBody>
          </p:sp>
          <p:sp>
            <p:nvSpPr>
              <p:cNvPr id="147" name="Rectángulo 146">
                <a:extLst>
                  <a:ext uri="{FF2B5EF4-FFF2-40B4-BE49-F238E27FC236}">
                    <a16:creationId xmlns:a16="http://schemas.microsoft.com/office/drawing/2014/main" id="{656E1A50-E01C-4B6B-BA1B-7EBF8CD44F6F}"/>
                  </a:ext>
                </a:extLst>
              </p:cNvPr>
              <p:cNvSpPr/>
              <p:nvPr/>
            </p:nvSpPr>
            <p:spPr>
              <a:xfrm>
                <a:off x="8691215" y="2101016"/>
                <a:ext cx="1156857" cy="38329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PE" sz="1400" dirty="0"/>
                  <a:t>Marzo de 2018</a:t>
                </a:r>
              </a:p>
            </p:txBody>
          </p:sp>
          <p:cxnSp>
            <p:nvCxnSpPr>
              <p:cNvPr id="148" name="Conector: angular 147">
                <a:extLst>
                  <a:ext uri="{FF2B5EF4-FFF2-40B4-BE49-F238E27FC236}">
                    <a16:creationId xmlns:a16="http://schemas.microsoft.com/office/drawing/2014/main" id="{B4F86562-6408-40C7-BBD3-EBFB5BCB7561}"/>
                  </a:ext>
                </a:extLst>
              </p:cNvPr>
              <p:cNvCxnSpPr>
                <a:cxnSpLocks/>
                <a:stCxn id="147" idx="2"/>
                <a:endCxn id="132" idx="0"/>
              </p:cNvCxnSpPr>
              <p:nvPr/>
            </p:nvCxnSpPr>
            <p:spPr>
              <a:xfrm rot="16200000" flipH="1">
                <a:off x="9069938" y="2684019"/>
                <a:ext cx="770634" cy="371222"/>
              </a:xfrm>
              <a:prstGeom prst="bentConnector3">
                <a:avLst>
                  <a:gd name="adj1" fmla="val 50000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3" name="Flecha: a la derecha 90">
                <a:extLst>
                  <a:ext uri="{FF2B5EF4-FFF2-40B4-BE49-F238E27FC236}">
                    <a16:creationId xmlns:a16="http://schemas.microsoft.com/office/drawing/2014/main" id="{08322269-1C1D-44F6-80EC-446E7D2FABE7}"/>
                  </a:ext>
                </a:extLst>
              </p:cNvPr>
              <p:cNvSpPr/>
              <p:nvPr/>
            </p:nvSpPr>
            <p:spPr>
              <a:xfrm>
                <a:off x="3016875" y="3669107"/>
                <a:ext cx="720000" cy="27000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PE" sz="1000"/>
              </a:p>
            </p:txBody>
          </p:sp>
          <p:sp>
            <p:nvSpPr>
              <p:cNvPr id="44" name="Flecha: a la derecha 90">
                <a:extLst>
                  <a:ext uri="{FF2B5EF4-FFF2-40B4-BE49-F238E27FC236}">
                    <a16:creationId xmlns:a16="http://schemas.microsoft.com/office/drawing/2014/main" id="{08322269-1C1D-44F6-80EC-446E7D2FABE7}"/>
                  </a:ext>
                </a:extLst>
              </p:cNvPr>
              <p:cNvSpPr/>
              <p:nvPr/>
            </p:nvSpPr>
            <p:spPr>
              <a:xfrm>
                <a:off x="5484555" y="3655135"/>
                <a:ext cx="720000" cy="27000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PE" sz="1000"/>
              </a:p>
            </p:txBody>
          </p:sp>
          <p:sp>
            <p:nvSpPr>
              <p:cNvPr id="36" name="Flecha: a la derecha 90">
                <a:extLst>
                  <a:ext uri="{FF2B5EF4-FFF2-40B4-BE49-F238E27FC236}">
                    <a16:creationId xmlns:a16="http://schemas.microsoft.com/office/drawing/2014/main" id="{9C47ABE3-0ECE-481B-8CEA-54383513D7FA}"/>
                  </a:ext>
                </a:extLst>
              </p:cNvPr>
              <p:cNvSpPr/>
              <p:nvPr/>
            </p:nvSpPr>
            <p:spPr>
              <a:xfrm>
                <a:off x="8127113" y="3668662"/>
                <a:ext cx="720000" cy="27000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PE" sz="10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67087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4A7FBB4-64ED-4871-AF79-0AEF5D4AC8C2}"/>
              </a:ext>
            </a:extLst>
          </p:cNvPr>
          <p:cNvSpPr/>
          <p:nvPr/>
        </p:nvSpPr>
        <p:spPr>
          <a:xfrm>
            <a:off x="269904" y="192958"/>
            <a:ext cx="7648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altLang="es-PE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Dialoguemos sobre las NDC</a:t>
            </a:r>
            <a:endParaRPr lang="es-PE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50628946-194D-4B17-B090-A19EA96C3038}"/>
              </a:ext>
            </a:extLst>
          </p:cNvPr>
          <p:cNvSpPr/>
          <p:nvPr/>
        </p:nvSpPr>
        <p:spPr>
          <a:xfrm>
            <a:off x="0" y="0"/>
            <a:ext cx="7283570" cy="672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D670A21D-A66D-4BE0-9ABF-EB16C51A8F1F}"/>
              </a:ext>
            </a:extLst>
          </p:cNvPr>
          <p:cNvSpPr/>
          <p:nvPr/>
        </p:nvSpPr>
        <p:spPr>
          <a:xfrm>
            <a:off x="7283570" y="0"/>
            <a:ext cx="862642" cy="672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E38A75E5-B4E4-40C7-AFC2-B77488A7C7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215" y="207874"/>
            <a:ext cx="3090664" cy="660375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EE2887E6-545C-4FD6-80D6-96C303D4A712}"/>
              </a:ext>
            </a:extLst>
          </p:cNvPr>
          <p:cNvSpPr/>
          <p:nvPr/>
        </p:nvSpPr>
        <p:spPr>
          <a:xfrm>
            <a:off x="3045129" y="6796990"/>
            <a:ext cx="9146872" cy="714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40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706070D1-A197-4935-B863-F3C92CE83880}"/>
              </a:ext>
            </a:extLst>
          </p:cNvPr>
          <p:cNvSpPr/>
          <p:nvPr/>
        </p:nvSpPr>
        <p:spPr>
          <a:xfrm>
            <a:off x="2197530" y="6790765"/>
            <a:ext cx="862642" cy="672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400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AB18A09D-2150-4D44-B02A-58CF0484A1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3" b="10796"/>
          <a:stretch/>
        </p:blipFill>
        <p:spPr>
          <a:xfrm>
            <a:off x="186749" y="5996576"/>
            <a:ext cx="1115840" cy="790023"/>
          </a:xfrm>
          <a:prstGeom prst="rect">
            <a:avLst/>
          </a:prstGeom>
        </p:spPr>
      </p:pic>
      <p:sp>
        <p:nvSpPr>
          <p:cNvPr id="63" name="CuadroTexto 62">
            <a:extLst>
              <a:ext uri="{FF2B5EF4-FFF2-40B4-BE49-F238E27FC236}">
                <a16:creationId xmlns:a16="http://schemas.microsoft.com/office/drawing/2014/main" id="{D7C07767-55A3-45C9-964C-9E6483290F1F}"/>
              </a:ext>
            </a:extLst>
          </p:cNvPr>
          <p:cNvSpPr txBox="1"/>
          <p:nvPr/>
        </p:nvSpPr>
        <p:spPr>
          <a:xfrm>
            <a:off x="6304544" y="1908753"/>
            <a:ext cx="541338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400" dirty="0"/>
              <a:t>Es un </a:t>
            </a:r>
            <a:r>
              <a:rPr lang="es-PE" sz="2800" b="1" dirty="0"/>
              <a:t>proceso</a:t>
            </a:r>
            <a:r>
              <a:rPr lang="es-PE" sz="2800" dirty="0"/>
              <a:t> </a:t>
            </a:r>
            <a:r>
              <a:rPr lang="es-PE" sz="2800" b="1" dirty="0"/>
              <a:t>participativo, multisectorial, multinivel y  multiactor </a:t>
            </a:r>
            <a:r>
              <a:rPr lang="es-PE" sz="2400" dirty="0"/>
              <a:t>que busca</a:t>
            </a:r>
            <a:r>
              <a:rPr lang="es-PE" sz="2400" b="1" dirty="0"/>
              <a:t> </a:t>
            </a:r>
            <a:r>
              <a:rPr lang="es-PE" sz="2400" dirty="0"/>
              <a:t>contribuir a la </a:t>
            </a:r>
            <a:r>
              <a:rPr lang="es-PE" sz="2400" b="1" dirty="0"/>
              <a:t>implementación</a:t>
            </a:r>
            <a:r>
              <a:rPr lang="es-PE" sz="2400" dirty="0"/>
              <a:t> y a la </a:t>
            </a:r>
            <a:r>
              <a:rPr lang="es-PE" sz="2400" b="1" dirty="0"/>
              <a:t>socialización</a:t>
            </a:r>
            <a:r>
              <a:rPr lang="es-PE" sz="2400" dirty="0"/>
              <a:t> de la gestión frente al cambio climático mediante la </a:t>
            </a:r>
            <a:r>
              <a:rPr lang="es-PE" sz="2400" b="1" dirty="0"/>
              <a:t>interacción permanente </a:t>
            </a:r>
            <a:r>
              <a:rPr lang="es-PE" sz="2400" dirty="0"/>
              <a:t>que facilite </a:t>
            </a:r>
            <a:r>
              <a:rPr lang="es-PE" sz="2800" b="1" dirty="0"/>
              <a:t>alianzas</a:t>
            </a:r>
            <a:r>
              <a:rPr lang="es-PE" sz="2400" dirty="0"/>
              <a:t> y </a:t>
            </a:r>
            <a:r>
              <a:rPr lang="es-PE" sz="2800" b="1" dirty="0"/>
              <a:t>acuerdos</a:t>
            </a:r>
            <a:r>
              <a:rPr lang="es-PE" sz="2400" b="1" dirty="0"/>
              <a:t> </a:t>
            </a:r>
            <a:r>
              <a:rPr lang="es-PE" sz="2400" dirty="0"/>
              <a:t>entre </a:t>
            </a:r>
            <a:r>
              <a:rPr lang="es-PE" sz="2400" b="1" dirty="0"/>
              <a:t>diversos actores</a:t>
            </a:r>
            <a:r>
              <a:rPr lang="es-PE" sz="2400" dirty="0"/>
              <a:t>. 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4" name="Imagen 63">
            <a:extLst>
              <a:ext uri="{FF2B5EF4-FFF2-40B4-BE49-F238E27FC236}">
                <a16:creationId xmlns:a16="http://schemas.microsoft.com/office/drawing/2014/main" id="{02407EC9-F23F-4B8F-BA5B-44EAEE23A8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2"/>
          <a:stretch/>
        </p:blipFill>
        <p:spPr>
          <a:xfrm>
            <a:off x="269904" y="1297985"/>
            <a:ext cx="5580536" cy="426270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15597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E9B2225-D5CD-4F2A-8211-A26FD024760E}"/>
              </a:ext>
            </a:extLst>
          </p:cNvPr>
          <p:cNvSpPr/>
          <p:nvPr/>
        </p:nvSpPr>
        <p:spPr>
          <a:xfrm>
            <a:off x="3045129" y="6786599"/>
            <a:ext cx="9146872" cy="714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6420BDE-2448-46A8-BB17-1541F47859DB}"/>
              </a:ext>
            </a:extLst>
          </p:cNvPr>
          <p:cNvSpPr/>
          <p:nvPr/>
        </p:nvSpPr>
        <p:spPr>
          <a:xfrm>
            <a:off x="2182487" y="6790765"/>
            <a:ext cx="862642" cy="672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11063B9-C3A2-46B3-B008-F5262DE6302E}"/>
              </a:ext>
            </a:extLst>
          </p:cNvPr>
          <p:cNvSpPr/>
          <p:nvPr/>
        </p:nvSpPr>
        <p:spPr>
          <a:xfrm>
            <a:off x="0" y="0"/>
            <a:ext cx="7283570" cy="672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7C78F57-23C5-481A-944B-16EBEDB31B5B}"/>
              </a:ext>
            </a:extLst>
          </p:cNvPr>
          <p:cNvSpPr/>
          <p:nvPr/>
        </p:nvSpPr>
        <p:spPr>
          <a:xfrm>
            <a:off x="7283570" y="0"/>
            <a:ext cx="862642" cy="672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4E72C28A-2B94-4DFD-984D-A75CE2757C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215" y="207874"/>
            <a:ext cx="3090664" cy="66037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33A099E-E757-450A-B9D4-5FFFDCA7C8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3" b="10796"/>
          <a:stretch/>
        </p:blipFill>
        <p:spPr>
          <a:xfrm>
            <a:off x="186749" y="5996576"/>
            <a:ext cx="1115840" cy="790023"/>
          </a:xfrm>
          <a:prstGeom prst="rect">
            <a:avLst/>
          </a:prstGeom>
        </p:spPr>
      </p:pic>
      <p:sp>
        <p:nvSpPr>
          <p:cNvPr id="11" name="6 CuadroTexto">
            <a:extLst>
              <a:ext uri="{FF2B5EF4-FFF2-40B4-BE49-F238E27FC236}">
                <a16:creationId xmlns:a16="http://schemas.microsoft.com/office/drawing/2014/main" id="{6B611E2C-CD8F-4518-BDB5-A7DE988166A6}"/>
              </a:ext>
            </a:extLst>
          </p:cNvPr>
          <p:cNvSpPr txBox="1"/>
          <p:nvPr/>
        </p:nvSpPr>
        <p:spPr>
          <a:xfrm>
            <a:off x="401628" y="229726"/>
            <a:ext cx="8289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bg2">
                    <a:lumMod val="50000"/>
                  </a:schemeClr>
                </a:solidFill>
              </a:rPr>
              <a:t>Proceso Participativo Cíclico y Dinámico</a:t>
            </a:r>
          </a:p>
        </p:txBody>
      </p:sp>
      <p:graphicFrame>
        <p:nvGraphicFramePr>
          <p:cNvPr id="5" name="4 Diagrama"/>
          <p:cNvGraphicFramePr/>
          <p:nvPr/>
        </p:nvGraphicFramePr>
        <p:xfrm>
          <a:off x="1052623" y="1945758"/>
          <a:ext cx="9909543" cy="4359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Rectángulo 11">
            <a:extLst>
              <a:ext uri="{FF2B5EF4-FFF2-40B4-BE49-F238E27FC236}">
                <a16:creationId xmlns:a16="http://schemas.microsoft.com/office/drawing/2014/main" id="{344E8886-C2DE-4F51-A9A2-E9E1E84C3864}"/>
              </a:ext>
            </a:extLst>
          </p:cNvPr>
          <p:cNvSpPr/>
          <p:nvPr/>
        </p:nvSpPr>
        <p:spPr>
          <a:xfrm>
            <a:off x="0" y="1462030"/>
            <a:ext cx="12192000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s-PE" sz="2000" b="1" dirty="0">
                <a:solidFill>
                  <a:schemeClr val="bg1"/>
                </a:solidFill>
              </a:rPr>
              <a:t>Dialoguemos sobre las NDC: Proceso participativo multisectorial, multinivel y multiactor</a:t>
            </a:r>
          </a:p>
        </p:txBody>
      </p:sp>
    </p:spTree>
    <p:extLst>
      <p:ext uri="{BB962C8B-B14F-4D97-AF65-F5344CB8AC3E}">
        <p14:creationId xmlns:p14="http://schemas.microsoft.com/office/powerpoint/2010/main" val="3457660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4A7FBB4-64ED-4871-AF79-0AEF5D4AC8C2}"/>
              </a:ext>
            </a:extLst>
          </p:cNvPr>
          <p:cNvSpPr/>
          <p:nvPr/>
        </p:nvSpPr>
        <p:spPr>
          <a:xfrm>
            <a:off x="186749" y="285067"/>
            <a:ext cx="8504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altLang="es-PE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Características del Dialoguemos sobre las NDC</a:t>
            </a:r>
            <a:endParaRPr lang="es-PE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50628946-194D-4B17-B090-A19EA96C3038}"/>
              </a:ext>
            </a:extLst>
          </p:cNvPr>
          <p:cNvSpPr/>
          <p:nvPr/>
        </p:nvSpPr>
        <p:spPr>
          <a:xfrm>
            <a:off x="0" y="0"/>
            <a:ext cx="7283570" cy="672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D670A21D-A66D-4BE0-9ABF-EB16C51A8F1F}"/>
              </a:ext>
            </a:extLst>
          </p:cNvPr>
          <p:cNvSpPr/>
          <p:nvPr/>
        </p:nvSpPr>
        <p:spPr>
          <a:xfrm>
            <a:off x="7283570" y="0"/>
            <a:ext cx="862642" cy="672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E38A75E5-B4E4-40C7-AFC2-B77488A7C7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215" y="207874"/>
            <a:ext cx="3090664" cy="660375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EE2887E6-545C-4FD6-80D6-96C303D4A712}"/>
              </a:ext>
            </a:extLst>
          </p:cNvPr>
          <p:cNvSpPr/>
          <p:nvPr/>
        </p:nvSpPr>
        <p:spPr>
          <a:xfrm>
            <a:off x="3045129" y="6796990"/>
            <a:ext cx="9146872" cy="714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40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706070D1-A197-4935-B863-F3C92CE83880}"/>
              </a:ext>
            </a:extLst>
          </p:cNvPr>
          <p:cNvSpPr/>
          <p:nvPr/>
        </p:nvSpPr>
        <p:spPr>
          <a:xfrm>
            <a:off x="2197530" y="6790765"/>
            <a:ext cx="862642" cy="672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400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AB18A09D-2150-4D44-B02A-58CF0484A1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3" b="10796"/>
          <a:stretch/>
        </p:blipFill>
        <p:spPr>
          <a:xfrm>
            <a:off x="186749" y="5996576"/>
            <a:ext cx="1115840" cy="790023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973AC53A-E67A-4101-B6B5-E173AEBCA863}"/>
              </a:ext>
            </a:extLst>
          </p:cNvPr>
          <p:cNvGrpSpPr/>
          <p:nvPr/>
        </p:nvGrpSpPr>
        <p:grpSpPr>
          <a:xfrm>
            <a:off x="539254" y="1388927"/>
            <a:ext cx="10829544" cy="4626146"/>
            <a:chOff x="529422" y="1536407"/>
            <a:chExt cx="10829544" cy="4626146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207A3D81-AF60-49A9-A026-AEE4BF26B8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854"/>
            <a:stretch/>
          </p:blipFill>
          <p:spPr>
            <a:xfrm>
              <a:off x="529422" y="1536407"/>
              <a:ext cx="10829544" cy="3140245"/>
            </a:xfrm>
            <a:prstGeom prst="rect">
              <a:avLst/>
            </a:prstGeom>
            <a:ln w="19050">
              <a:solidFill>
                <a:schemeClr val="accent6"/>
              </a:solidFill>
            </a:ln>
          </p:spPr>
        </p:pic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F9CA1CE4-23F2-4685-AC06-E27831E2CD00}"/>
                </a:ext>
              </a:extLst>
            </p:cNvPr>
            <p:cNvSpPr/>
            <p:nvPr/>
          </p:nvSpPr>
          <p:spPr>
            <a:xfrm>
              <a:off x="638692" y="4966930"/>
              <a:ext cx="246539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PE" sz="2000" dirty="0"/>
                <a:t>Espacio que tiene en </a:t>
              </a:r>
              <a:r>
                <a:rPr lang="es-PE" sz="2000" b="1" dirty="0"/>
                <a:t>agenda</a:t>
              </a:r>
              <a:r>
                <a:rPr lang="es-PE" sz="2000" dirty="0"/>
                <a:t> medidas de las </a:t>
              </a:r>
              <a:r>
                <a:rPr lang="es-PE" sz="2000" b="1" dirty="0"/>
                <a:t>NDC</a:t>
              </a: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F1BC635B-295E-47B6-A2C8-AB85BC657677}"/>
                </a:ext>
              </a:extLst>
            </p:cNvPr>
            <p:cNvSpPr/>
            <p:nvPr/>
          </p:nvSpPr>
          <p:spPr>
            <a:xfrm>
              <a:off x="4434680" y="4946166"/>
              <a:ext cx="299379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PE" sz="2000" dirty="0"/>
                <a:t>Espacio </a:t>
              </a:r>
              <a:r>
                <a:rPr lang="es-PE" sz="2000" b="1" dirty="0"/>
                <a:t>multiactor</a:t>
              </a:r>
              <a:r>
                <a:rPr lang="es-PE" sz="2000" dirty="0"/>
                <a:t> y </a:t>
              </a:r>
              <a:r>
                <a:rPr lang="es-PE" sz="2000" b="1" dirty="0"/>
                <a:t>multinivel</a:t>
              </a:r>
              <a:r>
                <a:rPr lang="es-PE" sz="2000" dirty="0"/>
                <a:t> con adecuada representación</a:t>
              </a: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34C629D1-E206-49A5-93B4-60CC7DFE4ACD}"/>
                </a:ext>
              </a:extLst>
            </p:cNvPr>
            <p:cNvSpPr/>
            <p:nvPr/>
          </p:nvSpPr>
          <p:spPr>
            <a:xfrm>
              <a:off x="8518864" y="4839114"/>
              <a:ext cx="2778447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PE" sz="2000" dirty="0"/>
                <a:t>Enfocado en generar </a:t>
              </a:r>
              <a:r>
                <a:rPr lang="es-PE" sz="2000" b="1" dirty="0"/>
                <a:t>acuerdos viables </a:t>
              </a:r>
              <a:r>
                <a:rPr lang="es-PE" sz="2000" dirty="0"/>
                <a:t>o </a:t>
              </a:r>
              <a:r>
                <a:rPr lang="es-PE" sz="2000" b="1" dirty="0"/>
                <a:t>alianzas</a:t>
              </a:r>
              <a:r>
                <a:rPr lang="es-PE" sz="2000" dirty="0"/>
                <a:t> para implementar las NDC</a:t>
              </a: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C70BCC1B-F95B-4ADA-90EE-88A6DFAF561B}"/>
                </a:ext>
              </a:extLst>
            </p:cNvPr>
            <p:cNvSpPr/>
            <p:nvPr/>
          </p:nvSpPr>
          <p:spPr>
            <a:xfrm>
              <a:off x="2917651" y="4672536"/>
              <a:ext cx="155666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PE" sz="8000" dirty="0">
                  <a:solidFill>
                    <a:srgbClr val="3881BF"/>
                  </a:solidFill>
                </a:rPr>
                <a:t>+</a:t>
              </a:r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604F4042-9EBB-4AC6-BF68-EE5686B2BCCD}"/>
                </a:ext>
              </a:extLst>
            </p:cNvPr>
            <p:cNvSpPr/>
            <p:nvPr/>
          </p:nvSpPr>
          <p:spPr>
            <a:xfrm>
              <a:off x="7204373" y="4662144"/>
              <a:ext cx="155666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PE" sz="8000" dirty="0">
                  <a:solidFill>
                    <a:srgbClr val="3881BF"/>
                  </a:solidFill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6651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4A7FBB4-64ED-4871-AF79-0AEF5D4AC8C2}"/>
              </a:ext>
            </a:extLst>
          </p:cNvPr>
          <p:cNvSpPr/>
          <p:nvPr/>
        </p:nvSpPr>
        <p:spPr>
          <a:xfrm>
            <a:off x="186749" y="275439"/>
            <a:ext cx="76481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altLang="es-PE" sz="3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Formatos del Dialoguemos sobre las NDC</a:t>
            </a:r>
            <a:endParaRPr lang="es-PE" sz="3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50628946-194D-4B17-B090-A19EA96C3038}"/>
              </a:ext>
            </a:extLst>
          </p:cNvPr>
          <p:cNvSpPr/>
          <p:nvPr/>
        </p:nvSpPr>
        <p:spPr>
          <a:xfrm>
            <a:off x="0" y="0"/>
            <a:ext cx="7283570" cy="672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D670A21D-A66D-4BE0-9ABF-EB16C51A8F1F}"/>
              </a:ext>
            </a:extLst>
          </p:cNvPr>
          <p:cNvSpPr/>
          <p:nvPr/>
        </p:nvSpPr>
        <p:spPr>
          <a:xfrm>
            <a:off x="7283570" y="0"/>
            <a:ext cx="862642" cy="672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E38A75E5-B4E4-40C7-AFC2-B77488A7C7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215" y="207874"/>
            <a:ext cx="3090664" cy="660375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EE2887E6-545C-4FD6-80D6-96C303D4A712}"/>
              </a:ext>
            </a:extLst>
          </p:cNvPr>
          <p:cNvSpPr/>
          <p:nvPr/>
        </p:nvSpPr>
        <p:spPr>
          <a:xfrm>
            <a:off x="3045129" y="6796990"/>
            <a:ext cx="9146872" cy="714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40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706070D1-A197-4935-B863-F3C92CE83880}"/>
              </a:ext>
            </a:extLst>
          </p:cNvPr>
          <p:cNvSpPr/>
          <p:nvPr/>
        </p:nvSpPr>
        <p:spPr>
          <a:xfrm>
            <a:off x="2197530" y="6790765"/>
            <a:ext cx="862642" cy="672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400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AB18A09D-2150-4D44-B02A-58CF0484A1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3" b="10796"/>
          <a:stretch/>
        </p:blipFill>
        <p:spPr>
          <a:xfrm>
            <a:off x="186749" y="5996576"/>
            <a:ext cx="1115840" cy="790023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3399B026-0CF4-4555-BF9D-FAB971D3852C}"/>
              </a:ext>
            </a:extLst>
          </p:cNvPr>
          <p:cNvGrpSpPr/>
          <p:nvPr/>
        </p:nvGrpSpPr>
        <p:grpSpPr>
          <a:xfrm>
            <a:off x="744669" y="1207246"/>
            <a:ext cx="6442299" cy="4683024"/>
            <a:chOff x="3243997" y="1004835"/>
            <a:chExt cx="6533050" cy="4748993"/>
          </a:xfrm>
        </p:grpSpPr>
        <p:sp>
          <p:nvSpPr>
            <p:cNvPr id="23" name="Rectángulo: esquinas redondeadas 22">
              <a:extLst>
                <a:ext uri="{FF2B5EF4-FFF2-40B4-BE49-F238E27FC236}">
                  <a16:creationId xmlns:a16="http://schemas.microsoft.com/office/drawing/2014/main" id="{90B58780-6BF8-4E2E-B61B-051712902297}"/>
                </a:ext>
              </a:extLst>
            </p:cNvPr>
            <p:cNvSpPr/>
            <p:nvPr/>
          </p:nvSpPr>
          <p:spPr>
            <a:xfrm>
              <a:off x="4019340" y="1497205"/>
              <a:ext cx="1446963" cy="1266092"/>
            </a:xfrm>
            <a:prstGeom prst="roundRect">
              <a:avLst>
                <a:gd name="adj" fmla="val 5238"/>
              </a:avLst>
            </a:prstGeom>
            <a:solidFill>
              <a:srgbClr val="85AE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2000" b="1" dirty="0"/>
                <a:t>Encuentros</a:t>
              </a:r>
            </a:p>
          </p:txBody>
        </p:sp>
        <p:sp>
          <p:nvSpPr>
            <p:cNvPr id="30" name="Rectángulo: esquinas redondeadas 29">
              <a:extLst>
                <a:ext uri="{FF2B5EF4-FFF2-40B4-BE49-F238E27FC236}">
                  <a16:creationId xmlns:a16="http://schemas.microsoft.com/office/drawing/2014/main" id="{4E5E5FA6-B8B7-4226-9B8E-F35C15632D96}"/>
                </a:ext>
              </a:extLst>
            </p:cNvPr>
            <p:cNvSpPr/>
            <p:nvPr/>
          </p:nvSpPr>
          <p:spPr>
            <a:xfrm>
              <a:off x="4019340" y="2800562"/>
              <a:ext cx="2331220" cy="871695"/>
            </a:xfrm>
            <a:prstGeom prst="roundRect">
              <a:avLst>
                <a:gd name="adj" fmla="val 5238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2000" b="1" dirty="0"/>
                <a:t>Foros</a:t>
              </a:r>
            </a:p>
          </p:txBody>
        </p:sp>
        <p:sp>
          <p:nvSpPr>
            <p:cNvPr id="31" name="Rectángulo: esquinas redondeadas 30">
              <a:extLst>
                <a:ext uri="{FF2B5EF4-FFF2-40B4-BE49-F238E27FC236}">
                  <a16:creationId xmlns:a16="http://schemas.microsoft.com/office/drawing/2014/main" id="{0D2FA423-017B-4D91-9AE8-D4227DC1B9D4}"/>
                </a:ext>
              </a:extLst>
            </p:cNvPr>
            <p:cNvSpPr/>
            <p:nvPr/>
          </p:nvSpPr>
          <p:spPr>
            <a:xfrm>
              <a:off x="4019340" y="3709522"/>
              <a:ext cx="4099730" cy="681608"/>
            </a:xfrm>
            <a:prstGeom prst="roundRect">
              <a:avLst>
                <a:gd name="adj" fmla="val 5238"/>
              </a:avLst>
            </a:prstGeom>
            <a:solidFill>
              <a:srgbClr val="4374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2000" b="1" dirty="0"/>
                <a:t>Reuniones de trabajo</a:t>
              </a:r>
            </a:p>
          </p:txBody>
        </p:sp>
        <p:sp>
          <p:nvSpPr>
            <p:cNvPr id="32" name="Rectángulo: esquinas redondeadas 31">
              <a:extLst>
                <a:ext uri="{FF2B5EF4-FFF2-40B4-BE49-F238E27FC236}">
                  <a16:creationId xmlns:a16="http://schemas.microsoft.com/office/drawing/2014/main" id="{DE16A22E-99BD-4B2B-8230-F96049E53E14}"/>
                </a:ext>
              </a:extLst>
            </p:cNvPr>
            <p:cNvSpPr/>
            <p:nvPr/>
          </p:nvSpPr>
          <p:spPr>
            <a:xfrm>
              <a:off x="4019339" y="4428395"/>
              <a:ext cx="5034225" cy="681608"/>
            </a:xfrm>
            <a:prstGeom prst="roundRect">
              <a:avLst>
                <a:gd name="adj" fmla="val 5238"/>
              </a:avLst>
            </a:prstGeom>
            <a:solidFill>
              <a:srgbClr val="2F51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2000" b="1" dirty="0"/>
                <a:t>Desayunos ejecutivos</a:t>
              </a:r>
            </a:p>
          </p:txBody>
        </p:sp>
        <p:cxnSp>
          <p:nvCxnSpPr>
            <p:cNvPr id="33" name="Conector recto de flecha 32">
              <a:extLst>
                <a:ext uri="{FF2B5EF4-FFF2-40B4-BE49-F238E27FC236}">
                  <a16:creationId xmlns:a16="http://schemas.microsoft.com/office/drawing/2014/main" id="{7F28E44B-1472-4B6C-891A-14AE061EC173}"/>
                </a:ext>
              </a:extLst>
            </p:cNvPr>
            <p:cNvCxnSpPr>
              <a:cxnSpLocks/>
            </p:cNvCxnSpPr>
            <p:nvPr/>
          </p:nvCxnSpPr>
          <p:spPr>
            <a:xfrm>
              <a:off x="3908809" y="5195473"/>
              <a:ext cx="586823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de flecha 33">
              <a:extLst>
                <a:ext uri="{FF2B5EF4-FFF2-40B4-BE49-F238E27FC236}">
                  <a16:creationId xmlns:a16="http://schemas.microsoft.com/office/drawing/2014/main" id="{1474F256-BC9A-482F-B7C2-82C9545734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08809" y="1004835"/>
              <a:ext cx="0" cy="420634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671E8855-6C01-4010-88BD-72865547A921}"/>
                </a:ext>
              </a:extLst>
            </p:cNvPr>
            <p:cNvSpPr txBox="1"/>
            <p:nvPr/>
          </p:nvSpPr>
          <p:spPr>
            <a:xfrm rot="16200000">
              <a:off x="1570497" y="2874702"/>
              <a:ext cx="3908802" cy="561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3000" dirty="0"/>
                <a:t>Socialización</a:t>
              </a:r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7EE53BEA-5B17-4E94-921E-FDF94581C5D9}"/>
                </a:ext>
              </a:extLst>
            </p:cNvPr>
            <p:cNvSpPr txBox="1"/>
            <p:nvPr/>
          </p:nvSpPr>
          <p:spPr>
            <a:xfrm>
              <a:off x="3853544" y="5192026"/>
              <a:ext cx="5923496" cy="561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3000" dirty="0"/>
                <a:t>Establecimiento de acuerdos</a:t>
              </a:r>
            </a:p>
          </p:txBody>
        </p:sp>
      </p:grpSp>
      <p:sp>
        <p:nvSpPr>
          <p:cNvPr id="37" name="Rectángulo 36">
            <a:extLst>
              <a:ext uri="{FF2B5EF4-FFF2-40B4-BE49-F238E27FC236}">
                <a16:creationId xmlns:a16="http://schemas.microsoft.com/office/drawing/2014/main" id="{BBA7A95A-AC2F-470D-86FC-0FC94610E236}"/>
              </a:ext>
            </a:extLst>
          </p:cNvPr>
          <p:cNvSpPr/>
          <p:nvPr/>
        </p:nvSpPr>
        <p:spPr>
          <a:xfrm>
            <a:off x="3904806" y="1994440"/>
            <a:ext cx="44628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800" dirty="0"/>
              <a:t>4 tipos de </a:t>
            </a:r>
            <a:r>
              <a:rPr lang="es-PE" sz="3000" b="1" dirty="0"/>
              <a:t>formatos flexibles </a:t>
            </a:r>
            <a:r>
              <a:rPr lang="es-PE" sz="2800" dirty="0"/>
              <a:t>en base a sus </a:t>
            </a:r>
            <a:r>
              <a:rPr lang="es-PE" sz="3000" b="1" dirty="0"/>
              <a:t>objetivos y prioridades</a:t>
            </a:r>
            <a:endParaRPr lang="es-MX" sz="3000" b="1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EA36CA6D-A3D9-45C3-8690-99FD8140FB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814" y="1207246"/>
            <a:ext cx="3473065" cy="2366794"/>
          </a:xfrm>
          <a:prstGeom prst="rect">
            <a:avLst/>
          </a:prstGeom>
          <a:ln w="19050">
            <a:noFill/>
          </a:ln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C78B7D0-BF14-4868-8ABC-C480E2AFF07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0" r="7816"/>
          <a:stretch/>
        </p:blipFill>
        <p:spPr>
          <a:xfrm>
            <a:off x="8308814" y="3686724"/>
            <a:ext cx="3473065" cy="271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308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1316</Words>
  <Application>Microsoft Office PowerPoint</Application>
  <PresentationFormat>Panorámica</PresentationFormat>
  <Paragraphs>179</Paragraphs>
  <Slides>18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bold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Calvimontes Ugarte</dc:creator>
  <cp:lastModifiedBy>HP</cp:lastModifiedBy>
  <cp:revision>290</cp:revision>
  <cp:lastPrinted>2019-02-19T21:13:20Z</cp:lastPrinted>
  <dcterms:created xsi:type="dcterms:W3CDTF">2018-03-07T13:12:57Z</dcterms:created>
  <dcterms:modified xsi:type="dcterms:W3CDTF">2019-06-25T17:12:42Z</dcterms:modified>
</cp:coreProperties>
</file>